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7.xml" ContentType="application/vnd.openxmlformats-officedocument.theme+xml"/>
  <Override PartName="/ppt/slideLayouts/slideLayout29.xml" ContentType="application/vnd.openxmlformats-officedocument.presentationml.slideLayout+xml"/>
  <Override PartName="/ppt/theme/theme8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9.xml" ContentType="application/vnd.openxmlformats-officedocument.theme+xml"/>
  <Override PartName="/ppt/slideLayouts/slideLayout32.xml" ContentType="application/vnd.openxmlformats-officedocument.presentationml.slideLayout+xml"/>
  <Override PartName="/ppt/theme/theme10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1.xml" ContentType="application/vnd.openxmlformats-officedocument.theme+xml"/>
  <Override PartName="/ppt/slideLayouts/slideLayout35.xml" ContentType="application/vnd.openxmlformats-officedocument.presentationml.slideLayout+xml"/>
  <Override PartName="/ppt/theme/theme1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3.xml" ContentType="application/vnd.openxmlformats-officedocument.theme+xml"/>
  <Override PartName="/ppt/slideLayouts/slideLayout38.xml" ContentType="application/vnd.openxmlformats-officedocument.presentationml.slideLayout+xml"/>
  <Override PartName="/ppt/theme/theme1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5.xml" ContentType="application/vnd.openxmlformats-officedocument.theme+xml"/>
  <Override PartName="/ppt/slideLayouts/slideLayout41.xml" ContentType="application/vnd.openxmlformats-officedocument.presentationml.slideLayout+xml"/>
  <Override PartName="/ppt/theme/theme16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8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88" r:id="rId2"/>
    <p:sldMasterId id="2147483650" r:id="rId3"/>
    <p:sldMasterId id="2147483652" r:id="rId4"/>
    <p:sldMasterId id="2147483654" r:id="rId5"/>
    <p:sldMasterId id="2147483658" r:id="rId6"/>
    <p:sldMasterId id="2147483670" r:id="rId7"/>
    <p:sldMasterId id="2147483660" r:id="rId8"/>
    <p:sldMasterId id="2147483673" r:id="rId9"/>
    <p:sldMasterId id="2147483662" r:id="rId10"/>
    <p:sldMasterId id="2147483676" r:id="rId11"/>
    <p:sldMasterId id="2147483668" r:id="rId12"/>
    <p:sldMasterId id="2147483679" r:id="rId13"/>
    <p:sldMasterId id="2147483664" r:id="rId14"/>
    <p:sldMasterId id="2147483682" r:id="rId15"/>
    <p:sldMasterId id="2147483666" r:id="rId16"/>
    <p:sldMasterId id="2147483685" r:id="rId17"/>
    <p:sldMasterId id="2147483708" r:id="rId18"/>
    <p:sldMasterId id="2147483720" r:id="rId19"/>
  </p:sldMasterIdLst>
  <p:notesMasterIdLst>
    <p:notesMasterId r:id="rId33"/>
  </p:notesMasterIdLst>
  <p:handoutMasterIdLst>
    <p:handoutMasterId r:id="rId34"/>
  </p:handoutMasterIdLst>
  <p:sldIdLst>
    <p:sldId id="338" r:id="rId20"/>
    <p:sldId id="320" r:id="rId21"/>
    <p:sldId id="289" r:id="rId22"/>
    <p:sldId id="271" r:id="rId23"/>
    <p:sldId id="339" r:id="rId24"/>
    <p:sldId id="311" r:id="rId25"/>
    <p:sldId id="296" r:id="rId26"/>
    <p:sldId id="336" r:id="rId27"/>
    <p:sldId id="322" r:id="rId28"/>
    <p:sldId id="323" r:id="rId29"/>
    <p:sldId id="324" r:id="rId30"/>
    <p:sldId id="337" r:id="rId31"/>
    <p:sldId id="312" r:id="rId32"/>
  </p:sldIdLst>
  <p:sldSz cx="9144000" cy="5143500" type="screen16x9"/>
  <p:notesSz cx="9926638" cy="679767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001219CD-2BBC-4F54-B268-02575BB74F89}">
          <p14:sldIdLst>
            <p14:sldId id="338"/>
            <p14:sldId id="320"/>
            <p14:sldId id="289"/>
            <p14:sldId id="271"/>
            <p14:sldId id="339"/>
          </p14:sldIdLst>
        </p14:section>
        <p14:section name="Career Paths" id="{9D96148A-8DA7-4D56-892F-6C0FECE54DE3}">
          <p14:sldIdLst>
            <p14:sldId id="311"/>
            <p14:sldId id="296"/>
            <p14:sldId id="336"/>
            <p14:sldId id="322"/>
            <p14:sldId id="323"/>
            <p14:sldId id="324"/>
            <p14:sldId id="337"/>
            <p14:sldId id="3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981">
          <p15:clr>
            <a:srgbClr val="A4A3A4"/>
          </p15:clr>
        </p15:guide>
        <p15:guide id="2" orient="horz" pos="849" userDrawn="1">
          <p15:clr>
            <a:srgbClr val="A4A3A4"/>
          </p15:clr>
        </p15:guide>
        <p15:guide id="3" orient="horz" pos="826">
          <p15:clr>
            <a:srgbClr val="A4A3A4"/>
          </p15:clr>
        </p15:guide>
        <p15:guide id="4" orient="horz" pos="1824">
          <p15:clr>
            <a:srgbClr val="A4A3A4"/>
          </p15:clr>
        </p15:guide>
        <p15:guide id="5" orient="horz" pos="311">
          <p15:clr>
            <a:srgbClr val="A4A3A4"/>
          </p15:clr>
        </p15:guide>
        <p15:guide id="6" orient="horz" pos="554">
          <p15:clr>
            <a:srgbClr val="A4A3A4"/>
          </p15:clr>
        </p15:guide>
        <p15:guide id="7" pos="226">
          <p15:clr>
            <a:srgbClr val="A4A3A4"/>
          </p15:clr>
        </p15:guide>
        <p15:guide id="8" pos="5534">
          <p15:clr>
            <a:srgbClr val="A4A3A4"/>
          </p15:clr>
        </p15:guide>
        <p15:guide id="9" pos="2812">
          <p15:clr>
            <a:srgbClr val="A4A3A4"/>
          </p15:clr>
        </p15:guide>
        <p15:guide id="10" pos="2948">
          <p15:clr>
            <a:srgbClr val="A4A3A4"/>
          </p15:clr>
        </p15:guide>
        <p15:guide id="11" pos="1435">
          <p15:clr>
            <a:srgbClr val="A4A3A4"/>
          </p15:clr>
        </p15:guide>
        <p15:guide id="12" pos="4309" userDrawn="1">
          <p15:clr>
            <a:srgbClr val="A4A3A4"/>
          </p15:clr>
        </p15:guide>
        <p15:guide id="13" pos="4173">
          <p15:clr>
            <a:srgbClr val="A4A3A4"/>
          </p15:clr>
        </p15:guide>
        <p15:guide id="14" pos="1596">
          <p15:clr>
            <a:srgbClr val="A4A3A4"/>
          </p15:clr>
        </p15:guide>
        <p15:guide id="15" pos="46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ämer, Julia" initials="KJ" lastIdx="5" clrIdx="0">
    <p:extLst>
      <p:ext uri="{19B8F6BF-5375-455C-9EA6-DF929625EA0E}">
        <p15:presenceInfo xmlns:p15="http://schemas.microsoft.com/office/powerpoint/2012/main" userId="S-1-5-21-3262521613-164117625-2965018878-97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B423"/>
    <a:srgbClr val="0A2D6E"/>
    <a:srgbClr val="005AA0"/>
    <a:srgbClr val="A0235A"/>
    <a:srgbClr val="F0781E"/>
    <a:srgbClr val="50C8AA"/>
    <a:srgbClr val="D23264"/>
    <a:srgbClr val="326469"/>
    <a:srgbClr val="FFD2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09" autoAdjust="0"/>
    <p:restoredTop sz="86279" autoAdjust="0"/>
  </p:normalViewPr>
  <p:slideViewPr>
    <p:cSldViewPr snapToObjects="1" showGuides="1">
      <p:cViewPr varScale="1">
        <p:scale>
          <a:sx n="186" d="100"/>
          <a:sy n="186" d="100"/>
        </p:scale>
        <p:origin x="996" y="156"/>
      </p:cViewPr>
      <p:guideLst>
        <p:guide orient="horz" pos="2981"/>
        <p:guide orient="horz" pos="849"/>
        <p:guide orient="horz" pos="826"/>
        <p:guide orient="horz" pos="1824"/>
        <p:guide orient="horz" pos="311"/>
        <p:guide orient="horz" pos="554"/>
        <p:guide pos="226"/>
        <p:guide pos="5534"/>
        <p:guide pos="2812"/>
        <p:guide pos="2948"/>
        <p:guide pos="1435"/>
        <p:guide pos="4309"/>
        <p:guide pos="4173"/>
        <p:guide pos="1596"/>
        <p:guide pos="4604"/>
      </p:guideLst>
    </p:cSldViewPr>
  </p:slideViewPr>
  <p:outlineViewPr>
    <p:cViewPr>
      <p:scale>
        <a:sx n="33" d="100"/>
        <a:sy n="33" d="100"/>
      </p:scale>
      <p:origin x="0" y="-225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2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6286AD-5EA9-4866-A37C-F6230134725D}" type="datetimeFigureOut">
              <a:rPr lang="de-DE" smtClean="0"/>
              <a:t>03.01.2023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1696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94DAD-F6EC-4137-B0EC-64D05B2A59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45481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A6037-A285-4C9E-B04C-6DCA60BD155D}" type="datetimeFigureOut">
              <a:rPr lang="de-DE" smtClean="0"/>
              <a:t>03.01.2023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1BAFD-BDF1-4073-A261-64C06A00B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8954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lmholtz-hida.de/en/new-horizons/israel-exchange-program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Logo austauschen!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3602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Lets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a </a:t>
            </a:r>
            <a:r>
              <a:rPr lang="de-DE" dirty="0" err="1" smtClean="0"/>
              <a:t>look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application</a:t>
            </a:r>
            <a:r>
              <a:rPr lang="de-DE" dirty="0" smtClean="0"/>
              <a:t> </a:t>
            </a:r>
            <a:r>
              <a:rPr lang="de-DE" dirty="0" err="1" smtClean="0"/>
              <a:t>process</a:t>
            </a:r>
            <a:r>
              <a:rPr lang="de-DE" dirty="0" smtClean="0"/>
              <a:t> –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steps</a:t>
            </a:r>
            <a:r>
              <a:rPr lang="de-DE" dirty="0" smtClean="0"/>
              <a:t>…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1233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Lets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a </a:t>
            </a:r>
            <a:r>
              <a:rPr lang="de-DE" dirty="0" err="1" smtClean="0"/>
              <a:t>look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application</a:t>
            </a:r>
            <a:r>
              <a:rPr lang="de-DE" dirty="0" smtClean="0"/>
              <a:t> </a:t>
            </a:r>
            <a:r>
              <a:rPr lang="de-DE" dirty="0" err="1" smtClean="0"/>
              <a:t>process</a:t>
            </a:r>
            <a:r>
              <a:rPr lang="de-DE" dirty="0" smtClean="0"/>
              <a:t> –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steps</a:t>
            </a:r>
            <a:r>
              <a:rPr lang="de-DE" dirty="0" smtClean="0"/>
              <a:t>…</a:t>
            </a:r>
          </a:p>
          <a:p>
            <a:endParaRPr lang="de-DE" dirty="0" smtClean="0"/>
          </a:p>
          <a:p>
            <a:r>
              <a:rPr lang="de-DE" dirty="0" err="1" smtClean="0"/>
              <a:t>Application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pretty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straightforward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lean</a:t>
            </a:r>
            <a:r>
              <a:rPr lang="de-DE" baseline="0" dirty="0" smtClean="0"/>
              <a:t> …</a:t>
            </a:r>
          </a:p>
          <a:p>
            <a:endParaRPr lang="de-DE" baseline="0" dirty="0" smtClean="0"/>
          </a:p>
          <a:p>
            <a:r>
              <a:rPr lang="de-DE" baseline="0" dirty="0" smtClean="0"/>
              <a:t>.</a:t>
            </a:r>
            <a:r>
              <a:rPr lang="de-DE" baseline="0" dirty="0" err="1" smtClean="0"/>
              <a:t>Selection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procedure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cooperation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Centers – </a:t>
            </a:r>
            <a:r>
              <a:rPr lang="de-DE" baseline="0" dirty="0" err="1" smtClean="0"/>
              <a:t>usually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fulfill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eligibility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criteria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everything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should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fine</a:t>
            </a:r>
            <a:r>
              <a:rPr lang="de-DE" baseline="0" dirty="0" smtClean="0"/>
              <a:t> 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Any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questions</a:t>
            </a:r>
            <a:r>
              <a:rPr lang="de-DE" baseline="0" dirty="0" smtClean="0"/>
              <a:t>?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8487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examples</a:t>
            </a:r>
            <a:r>
              <a:rPr lang="de-DE" baseline="0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1BAFD-BDF1-4073-A261-64C06A00B82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379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Germany‘s</a:t>
            </a:r>
            <a:r>
              <a:rPr lang="de-DE" dirty="0" smtClean="0"/>
              <a:t> </a:t>
            </a:r>
            <a:r>
              <a:rPr lang="de-DE" dirty="0" err="1" smtClean="0"/>
              <a:t>largest</a:t>
            </a:r>
            <a:r>
              <a:rPr lang="de-DE" dirty="0" smtClean="0"/>
              <a:t> </a:t>
            </a:r>
            <a:r>
              <a:rPr lang="de-DE" dirty="0" err="1" smtClean="0"/>
              <a:t>research</a:t>
            </a:r>
            <a:r>
              <a:rPr lang="de-DE" dirty="0" smtClean="0"/>
              <a:t> </a:t>
            </a:r>
            <a:r>
              <a:rPr lang="de-DE" dirty="0" err="1" smtClean="0"/>
              <a:t>organization</a:t>
            </a:r>
            <a:r>
              <a:rPr lang="de-DE" dirty="0" smtClean="0"/>
              <a:t>, </a:t>
            </a:r>
            <a:r>
              <a:rPr lang="de-DE" baseline="0" dirty="0" smtClean="0"/>
              <a:t>18 </a:t>
            </a:r>
            <a:r>
              <a:rPr lang="de-DE" baseline="0" dirty="0" err="1" smtClean="0"/>
              <a:t>research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centers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different </a:t>
            </a:r>
            <a:r>
              <a:rPr lang="de-DE" baseline="0" dirty="0" err="1" smtClean="0"/>
              <a:t>research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focusses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across</a:t>
            </a:r>
            <a:r>
              <a:rPr lang="de-DE" baseline="0" dirty="0" smtClean="0"/>
              <a:t> Germany (</a:t>
            </a:r>
            <a:r>
              <a:rPr lang="de-DE" baseline="0" dirty="0" err="1" smtClean="0"/>
              <a:t>name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centers</a:t>
            </a:r>
            <a:r>
              <a:rPr lang="de-DE" baseline="0" dirty="0" smtClean="0"/>
              <a:t>) </a:t>
            </a:r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6672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Here</a:t>
            </a:r>
            <a:r>
              <a:rPr lang="de-DE" dirty="0" smtClean="0"/>
              <a:t>:</a:t>
            </a:r>
            <a:r>
              <a:rPr lang="de-DE" baseline="0" dirty="0" smtClean="0"/>
              <a:t> Link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Israel Exchange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  <a:hlinkClick r:id="rId3"/>
              </a:rPr>
              <a:t>https://www.helmholtz-hida.de/en/new-horizons/israel-exchange-program/</a:t>
            </a:r>
            <a:endParaRPr lang="en-US" sz="1200" dirty="0" smtClean="0"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  <a:p>
            <a:endParaRPr lang="de-DE" baseline="0" dirty="0" smtClean="0"/>
          </a:p>
          <a:p>
            <a:r>
              <a:rPr lang="de-DE" baseline="0" dirty="0" smtClean="0"/>
              <a:t>Viktoria </a:t>
            </a:r>
            <a:r>
              <a:rPr lang="de-DE" baseline="0" dirty="0" err="1" smtClean="0"/>
              <a:t>evtl</a:t>
            </a:r>
            <a:r>
              <a:rPr lang="de-DE" baseline="0" dirty="0" smtClean="0"/>
              <a:t> Vorstellung HIDA (</a:t>
            </a:r>
            <a:r>
              <a:rPr lang="de-DE" baseline="0" dirty="0" err="1" smtClean="0"/>
              <a:t>lets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discuss</a:t>
            </a:r>
            <a:r>
              <a:rPr lang="de-DE" baseline="0" dirty="0" smtClean="0"/>
              <a:t>)?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1BAFD-BDF1-4073-A261-64C06A00B82D}" type="slidenum">
              <a:rPr kumimoji="0" lang="de-DE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8184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1001473" y="3013458"/>
            <a:ext cx="8011784" cy="246555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28963" y="782638"/>
            <a:ext cx="3757612" cy="2112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0987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Same </a:t>
            </a:r>
            <a:r>
              <a:rPr lang="de-DE" dirty="0" err="1" smtClean="0"/>
              <a:t>content</a:t>
            </a:r>
            <a:r>
              <a:rPr lang="de-DE" dirty="0" smtClean="0"/>
              <a:t>,</a:t>
            </a:r>
            <a:r>
              <a:rPr lang="de-DE" baseline="0" dirty="0" smtClean="0"/>
              <a:t> different </a:t>
            </a:r>
            <a:r>
              <a:rPr lang="de-DE" baseline="0" dirty="0" err="1" smtClean="0"/>
              <a:t>entryways</a:t>
            </a:r>
            <a:r>
              <a:rPr lang="de-DE" baseline="0" dirty="0" smtClean="0"/>
              <a:t> </a:t>
            </a:r>
          </a:p>
          <a:p>
            <a:r>
              <a:rPr lang="de-DE" baseline="0" dirty="0" smtClean="0"/>
              <a:t>Strong Link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/</a:t>
            </a:r>
            <a:r>
              <a:rPr lang="de-DE" baseline="0" dirty="0" err="1" smtClean="0"/>
              <a:t>information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science</a:t>
            </a:r>
            <a:r>
              <a:rPr lang="de-DE" baseline="0" dirty="0" smtClean="0"/>
              <a:t>: e.g. </a:t>
            </a:r>
            <a:r>
              <a:rPr lang="de-DE" baseline="0" dirty="0" err="1" smtClean="0"/>
              <a:t>if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biologist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training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want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analyse</a:t>
            </a:r>
            <a:r>
              <a:rPr lang="de-DE" baseline="0" dirty="0" smtClean="0"/>
              <a:t>  </a:t>
            </a:r>
            <a:r>
              <a:rPr lang="de-DE" baseline="0" dirty="0" err="1" smtClean="0"/>
              <a:t>cell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processes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bioinformatics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analyses</a:t>
            </a:r>
            <a:r>
              <a:rPr lang="de-DE" baseline="0" dirty="0" smtClean="0"/>
              <a:t> at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host </a:t>
            </a:r>
            <a:r>
              <a:rPr lang="de-DE" baseline="0" dirty="0" err="1" smtClean="0"/>
              <a:t>center</a:t>
            </a:r>
            <a:r>
              <a:rPr lang="de-DE" baseline="0" dirty="0" smtClean="0"/>
              <a:t> </a:t>
            </a:r>
          </a:p>
          <a:p>
            <a:r>
              <a:rPr lang="de-DE" baseline="0" dirty="0" smtClean="0"/>
              <a:t>Programmes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pretty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new</a:t>
            </a:r>
            <a:r>
              <a:rPr lang="de-DE" baseline="0" dirty="0" smtClean="0"/>
              <a:t> still – </a:t>
            </a:r>
            <a:r>
              <a:rPr lang="de-DE" baseline="0" dirty="0" err="1" smtClean="0"/>
              <a:t>third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application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round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helmholtz</a:t>
            </a:r>
            <a:r>
              <a:rPr lang="de-DE" baseline="0" dirty="0" smtClean="0"/>
              <a:t>-internal </a:t>
            </a:r>
            <a:r>
              <a:rPr lang="de-DE" baseline="0" dirty="0" err="1" smtClean="0"/>
              <a:t>programme</a:t>
            </a:r>
            <a:r>
              <a:rPr lang="de-DE" baseline="0" dirty="0" smtClean="0"/>
              <a:t>, just </a:t>
            </a:r>
            <a:r>
              <a:rPr lang="de-DE" baseline="0" dirty="0" err="1" smtClean="0"/>
              <a:t>finished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application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round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Helmholtz </a:t>
            </a:r>
            <a:r>
              <a:rPr lang="de-DE" baseline="0" dirty="0" err="1" smtClean="0"/>
              <a:t>Visiting</a:t>
            </a:r>
            <a:r>
              <a:rPr lang="de-DE" baseline="0" dirty="0" smtClean="0"/>
              <a:t> Researcher Grant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1261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Different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funding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options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Trainee </a:t>
            </a:r>
            <a:r>
              <a:rPr lang="de-DE" baseline="0" dirty="0" err="1" smtClean="0"/>
              <a:t>Program</a:t>
            </a:r>
            <a:r>
              <a:rPr lang="de-DE" baseline="0" dirty="0" smtClean="0"/>
              <a:t> – I am not </a:t>
            </a:r>
            <a:r>
              <a:rPr lang="de-DE" baseline="0" dirty="0" err="1" smtClean="0"/>
              <a:t>going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too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much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details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here</a:t>
            </a:r>
            <a:r>
              <a:rPr lang="de-DE" baseline="0" dirty="0" smtClean="0"/>
              <a:t>, but </a:t>
            </a:r>
            <a:r>
              <a:rPr lang="de-DE" baseline="0" dirty="0" err="1" smtClean="0"/>
              <a:t>please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feel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free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contact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should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questions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regarding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situation</a:t>
            </a:r>
            <a:r>
              <a:rPr lang="de-DE" baseline="0" dirty="0" smtClean="0"/>
              <a:t>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492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Exception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Russia</a:t>
            </a:r>
            <a:r>
              <a:rPr lang="de-DE" baseline="0" dirty="0" smtClean="0"/>
              <a:t>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0748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Any</a:t>
            </a:r>
            <a:r>
              <a:rPr lang="de-DE" dirty="0" smtClean="0"/>
              <a:t> </a:t>
            </a:r>
            <a:r>
              <a:rPr lang="de-DE" dirty="0" err="1" smtClean="0"/>
              <a:t>questions</a:t>
            </a:r>
            <a:r>
              <a:rPr lang="de-DE" dirty="0" smtClean="0"/>
              <a:t> so </a:t>
            </a:r>
            <a:r>
              <a:rPr lang="de-DE" dirty="0" err="1" smtClean="0"/>
              <a:t>far</a:t>
            </a:r>
            <a:r>
              <a:rPr lang="de-DE" dirty="0" smtClean="0"/>
              <a:t>?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793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285200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none" baseline="0"/>
            </a:lvl1pPr>
          </a:lstStyle>
          <a:p>
            <a:r>
              <a:rPr lang="de-DE" dirty="0" smtClean="0"/>
              <a:t>Präsentationstitel</a:t>
            </a:r>
            <a:br>
              <a:rPr lang="de-DE" dirty="0" smtClean="0"/>
            </a:br>
            <a:r>
              <a:rPr lang="de-DE" dirty="0" smtClean="0"/>
              <a:t>Auch zweizeilig möglich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2113200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Eventuelle Subheadline,</a:t>
            </a:r>
          </a:p>
          <a:p>
            <a:r>
              <a:rPr lang="de-DE" dirty="0" smtClean="0"/>
              <a:t>ebenfalls zweizeilig möglich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4516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spaltig_Gesund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4001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Verkehr und Welt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1413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spaltig_Verkehr und Welt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4276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0379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6859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Schlüsseltechnolog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7599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spaltig_Schlüsseltechnolog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075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285200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all" baseline="0"/>
            </a:lvl1pPr>
          </a:lstStyle>
          <a:p>
            <a:r>
              <a:rPr lang="de-DE" dirty="0" smtClean="0"/>
              <a:t>Präsentationstitel</a:t>
            </a:r>
            <a:br>
              <a:rPr lang="de-DE" dirty="0" smtClean="0"/>
            </a:br>
            <a:r>
              <a:rPr lang="de-DE" dirty="0" smtClean="0"/>
              <a:t>Auch zweizeilig möglich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2113200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Eventuelle Subheadline,</a:t>
            </a:r>
          </a:p>
          <a:p>
            <a:r>
              <a:rPr lang="de-DE" dirty="0" smtClean="0"/>
              <a:t>ebenfalls zweizeilig möglich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90410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691200"/>
            <a:ext cx="8424000" cy="2675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Entweder zweizeiliger Titel oder Titel und Subheadline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0236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1374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992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Zwischenfolie_Vari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691200"/>
            <a:ext cx="8424000" cy="2675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Entweder zweizeiliger Titel oder Titel und Subheadline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165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1649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44426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5600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0" y="324000"/>
            <a:ext cx="8229600" cy="675085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215001"/>
            <a:ext cx="8229600" cy="2964656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369667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Ener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87826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Ener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05641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Ener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52787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Titel und Inhal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4178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Erde und Umw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2875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ch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93577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Erde und Umw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47213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Erde und Umw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79878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Gesund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14372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Gesund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10570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Gesund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6824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25661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4444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5744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Verkehr und Welt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29165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Verkehr und Welt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5773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Ener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45688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Verkehr und Welt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27520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chlüsseltechnolog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78156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Schlüsseltechnolog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02710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Schlüsseltechnolog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79742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56329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11695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all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691200"/>
            <a:ext cx="8424000" cy="2675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Entweder zweizeiliger Titel oder Titel und Subheadline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94318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Ener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all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33401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Erde und Umw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all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23156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Gesund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all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7574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spaltig_Ener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79496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Verkehr und Welt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all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40994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all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66528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Schlüsseltechnolog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all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47127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1" y="1311275"/>
            <a:ext cx="40925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39082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6"/>
            <a:ext cx="6264638" cy="12604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1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50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44825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19601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691200"/>
            <a:ext cx="8424000" cy="2675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accent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Entweder zweizeiliger Titel oder Titel und Subheadline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4578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chspaltig_Ener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9851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Erde und Umw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3329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spaltig_Erde und Umw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2293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Gesund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392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9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2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5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8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1.png"/><Relationship Id="rId4" Type="http://schemas.openxmlformats.org/officeDocument/2006/relationships/image" Target="../media/image29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48.xml"/><Relationship Id="rId10" Type="http://schemas.openxmlformats.org/officeDocument/2006/relationships/theme" Target="../theme/theme18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2"/>
            <a:ext cx="9144000" cy="51435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100"/>
            <a:ext cx="9149927" cy="51516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88800"/>
            <a:ext cx="1633538" cy="216694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solidFill>
                  <a:schemeClr val="accent2"/>
                </a:solidFill>
              </a:rPr>
              <a:t>www.helmholtz.de</a:t>
            </a:r>
            <a:endParaRPr lang="de-DE" sz="900" dirty="0">
              <a:solidFill>
                <a:schemeClr val="accent2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134" y="195486"/>
            <a:ext cx="1730878" cy="49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2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38" r="3059" b="24697"/>
          <a:stretch/>
        </p:blipFill>
        <p:spPr>
          <a:xfrm>
            <a:off x="-508" y="1213733"/>
            <a:ext cx="9144508" cy="394801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" y="10150"/>
            <a:ext cx="9149930" cy="5151600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solidFill>
                  <a:schemeClr val="accent2"/>
                </a:solidFill>
              </a:rPr>
              <a:t>www.helmholtz.de</a:t>
            </a:r>
            <a:endParaRPr lang="de-DE" sz="9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89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4878000"/>
            <a:ext cx="9143983" cy="271462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358775" y="1023578"/>
            <a:ext cx="8425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53" y="4856315"/>
            <a:ext cx="1073123" cy="30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68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00"/>
            <a:ext cx="9149928" cy="5151600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solidFill>
                  <a:schemeClr val="accent2"/>
                </a:solidFill>
              </a:rPr>
              <a:t>www.helmholtz.de</a:t>
            </a:r>
            <a:endParaRPr lang="de-DE" sz="9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18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4878000"/>
            <a:ext cx="9143983" cy="271461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5" name="Gerade Verbindung 4"/>
          <p:cNvCxnSpPr/>
          <p:nvPr userDrawn="1"/>
        </p:nvCxnSpPr>
        <p:spPr>
          <a:xfrm>
            <a:off x="358775" y="1023578"/>
            <a:ext cx="8425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53" y="4856315"/>
            <a:ext cx="1073123" cy="30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02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solidFill>
                  <a:schemeClr val="accent2"/>
                </a:solidFill>
              </a:rPr>
              <a:t>www.helmholtz.de</a:t>
            </a:r>
            <a:endParaRPr lang="de-DE" sz="900" dirty="0">
              <a:solidFill>
                <a:schemeClr val="accent2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2"/>
          <a:stretch/>
        </p:blipFill>
        <p:spPr>
          <a:xfrm>
            <a:off x="0" y="358569"/>
            <a:ext cx="9176956" cy="476946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" y="-8100"/>
            <a:ext cx="9149928" cy="5151600"/>
          </a:xfrm>
          <a:prstGeom prst="rect">
            <a:avLst/>
          </a:prstGeom>
        </p:spPr>
      </p:pic>
      <p:sp>
        <p:nvSpPr>
          <p:cNvPr id="8" name="Textfeld 7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solidFill>
                  <a:schemeClr val="accent2"/>
                </a:solidFill>
              </a:rPr>
              <a:t>www.helmholtz.de</a:t>
            </a:r>
            <a:endParaRPr lang="de-DE" sz="9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32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" y="4878000"/>
            <a:ext cx="9143949" cy="271461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5" name="Gerade Verbindung 4"/>
          <p:cNvCxnSpPr/>
          <p:nvPr userDrawn="1"/>
        </p:nvCxnSpPr>
        <p:spPr>
          <a:xfrm>
            <a:off x="358775" y="1023578"/>
            <a:ext cx="8425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53" y="4856315"/>
            <a:ext cx="1073123" cy="30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6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solidFill>
                  <a:schemeClr val="accent2"/>
                </a:solidFill>
              </a:rPr>
              <a:t>www.helmholtz.de</a:t>
            </a:r>
            <a:endParaRPr lang="de-DE" sz="900" dirty="0">
              <a:solidFill>
                <a:schemeClr val="accent2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" b="13443"/>
          <a:stretch/>
        </p:blipFill>
        <p:spPr>
          <a:xfrm>
            <a:off x="4048" y="-3600"/>
            <a:ext cx="9144000" cy="51516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" y="-3600"/>
            <a:ext cx="9149929" cy="5151600"/>
          </a:xfrm>
          <a:prstGeom prst="rect">
            <a:avLst/>
          </a:prstGeom>
        </p:spPr>
      </p:pic>
      <p:sp>
        <p:nvSpPr>
          <p:cNvPr id="7" name="Textfeld 6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solidFill>
                  <a:schemeClr val="accent2"/>
                </a:solidFill>
              </a:rPr>
              <a:t>www.helmholtz.de</a:t>
            </a:r>
            <a:endParaRPr lang="de-DE" sz="9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71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" y="4878000"/>
            <a:ext cx="9143949" cy="271460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5" name="Gerade Verbindung 4"/>
          <p:cNvCxnSpPr/>
          <p:nvPr userDrawn="1"/>
        </p:nvCxnSpPr>
        <p:spPr>
          <a:xfrm>
            <a:off x="358775" y="1023578"/>
            <a:ext cx="8425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53" y="4856315"/>
            <a:ext cx="1073123" cy="30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5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8000"/>
            <a:ext cx="9144000" cy="271463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5" name="Gerade Verbindung 4"/>
          <p:cNvCxnSpPr/>
          <p:nvPr userDrawn="1"/>
        </p:nvCxnSpPr>
        <p:spPr>
          <a:xfrm>
            <a:off x="358775" y="1023578"/>
            <a:ext cx="8425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53" y="4856315"/>
            <a:ext cx="1073123" cy="30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3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8001"/>
            <a:ext cx="9144000" cy="271463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1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5" name="Gerade Verbindung 4"/>
          <p:cNvCxnSpPr/>
          <p:nvPr userDrawn="1"/>
        </p:nvCxnSpPr>
        <p:spPr>
          <a:xfrm>
            <a:off x="358776" y="1023578"/>
            <a:ext cx="8425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54" y="4856316"/>
            <a:ext cx="1073123" cy="30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68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hf hdr="0" ftr="0" dt="0"/>
  <p:txStyles>
    <p:titleStyle>
      <a:lvl1pPr algn="l" defTabSz="914378" rtl="0" eaLnBrk="1" latinLnBrk="0" hangingPunct="1">
        <a:spcBef>
          <a:spcPct val="0"/>
        </a:spcBef>
        <a:buNone/>
        <a:defRPr sz="22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1" indent="-180971" algn="l" defTabSz="179996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79996" algn="l"/>
          <a:tab pos="359991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54" indent="-179384" algn="l" defTabSz="914378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25" indent="-180971" algn="l" defTabSz="914378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57" indent="-174621" algn="l" defTabSz="914378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00" indent="-285743" algn="l" defTabSz="914378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" y="0"/>
            <a:ext cx="9125761" cy="51435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88800"/>
            <a:ext cx="1633538" cy="216694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solidFill>
                  <a:schemeClr val="accent2"/>
                </a:solidFill>
              </a:rPr>
              <a:t>www.helmholtz.de</a:t>
            </a:r>
            <a:endParaRPr lang="de-DE" sz="900" dirty="0">
              <a:solidFill>
                <a:schemeClr val="accent2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30" y="360225"/>
            <a:ext cx="1344538" cy="24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24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2"/>
            <a:ext cx="9143999" cy="514349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00"/>
            <a:ext cx="9149927" cy="5151600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solidFill>
                  <a:schemeClr val="accent2"/>
                </a:solidFill>
              </a:rPr>
              <a:t>www.helmholtz.de</a:t>
            </a:r>
            <a:endParaRPr lang="de-DE" sz="9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42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92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2"/>
            <a:ext cx="9143999" cy="514349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00"/>
            <a:ext cx="9149927" cy="5151600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solidFill>
                  <a:schemeClr val="accent2"/>
                </a:solidFill>
              </a:rPr>
              <a:t>www.helmholtz.de</a:t>
            </a:r>
            <a:endParaRPr lang="de-DE" sz="9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99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90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8000"/>
            <a:ext cx="9144000" cy="271463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5" name="Gerade Verbindung 4"/>
          <p:cNvCxnSpPr/>
          <p:nvPr userDrawn="1"/>
        </p:nvCxnSpPr>
        <p:spPr>
          <a:xfrm>
            <a:off x="358775" y="1023578"/>
            <a:ext cx="8425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53" y="4856315"/>
            <a:ext cx="1073123" cy="30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1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738" r:id="rId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00"/>
            <a:ext cx="9149929" cy="5151600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solidFill>
                  <a:schemeClr val="accent2"/>
                </a:solidFill>
              </a:rPr>
              <a:t>www.helmholtz.de</a:t>
            </a:r>
            <a:endParaRPr lang="de-DE" sz="9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6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8000"/>
            <a:ext cx="9144000" cy="271462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5" name="Gerade Verbindung 4"/>
          <p:cNvCxnSpPr/>
          <p:nvPr userDrawn="1"/>
        </p:nvCxnSpPr>
        <p:spPr>
          <a:xfrm>
            <a:off x="358775" y="1023578"/>
            <a:ext cx="8425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53" y="4856315"/>
            <a:ext cx="1073123" cy="30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9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737" r:id="rId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solidFill>
                  <a:schemeClr val="accent2"/>
                </a:solidFill>
              </a:rPr>
              <a:t>www.helmholtz.de</a:t>
            </a:r>
            <a:endParaRPr lang="de-DE" sz="900" dirty="0">
              <a:solidFill>
                <a:schemeClr val="accent2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10147" r="789" b="6189"/>
          <a:stretch/>
        </p:blipFill>
        <p:spPr>
          <a:xfrm>
            <a:off x="-508" y="0"/>
            <a:ext cx="9144508" cy="51435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928" cy="51516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solidFill>
                  <a:schemeClr val="accent2"/>
                </a:solidFill>
              </a:rPr>
              <a:t>www.helmholtz.de</a:t>
            </a:r>
            <a:endParaRPr lang="de-DE" sz="9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5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4878000"/>
            <a:ext cx="9143983" cy="271462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5" name="Gerade Verbindung 4"/>
          <p:cNvCxnSpPr/>
          <p:nvPr userDrawn="1"/>
        </p:nvCxnSpPr>
        <p:spPr>
          <a:xfrm>
            <a:off x="358775" y="1023578"/>
            <a:ext cx="8425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53" y="4856315"/>
            <a:ext cx="1073123" cy="30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40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lmholtz-hida.de/en/new-horizons/hida-visiting-progra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www.helmholtz-hida.de/en/new-horizons/trainee-network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lmholtz-hida.de/en/new-horizons/trainee-network/host-profile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lmholtz-hida.de/hida-files/user_upload/pdf_dokumente/GUIDELINES_for_applicants_visiting_202112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www.helmholtz-hida.de/en/new-horizons/trainee-network/host-profiles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5.xml"/><Relationship Id="rId7" Type="http://schemas.openxmlformats.org/officeDocument/2006/relationships/hyperlink" Target="http://www.helmholtz-hida.de/" TargetMode="External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.xml"/><Relationship Id="rId6" Type="http://schemas.openxmlformats.org/officeDocument/2006/relationships/hyperlink" Target="https://www.helmholtz-hida.de/en/discover-hida/subscribe-to-our-newsletter/" TargetMode="External"/><Relationship Id="rId11" Type="http://schemas.openxmlformats.org/officeDocument/2006/relationships/image" Target="../media/image41.png"/><Relationship Id="rId5" Type="http://schemas.openxmlformats.org/officeDocument/2006/relationships/hyperlink" Target="http://www.linkedin.com/company/helmholtz-information-data-science-academy" TargetMode="External"/><Relationship Id="rId10" Type="http://schemas.openxmlformats.org/officeDocument/2006/relationships/image" Target="../media/image40.png"/><Relationship Id="rId4" Type="http://schemas.openxmlformats.org/officeDocument/2006/relationships/hyperlink" Target="https://twitter.com/hidadigital" TargetMode="External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lmholtz-hida.de/en/new-horizons/trainee-network/host-profile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1814659"/>
            <a:ext cx="5868000" cy="699686"/>
          </a:xfrm>
        </p:spPr>
        <p:txBody>
          <a:bodyPr>
            <a:normAutofit/>
          </a:bodyPr>
          <a:lstStyle/>
          <a:p>
            <a:r>
              <a:rPr lang="de-DE" sz="3200" dirty="0" smtClean="0"/>
              <a:t>HIDA RESEARCH GRANTS </a:t>
            </a:r>
            <a:endParaRPr lang="de-DE" sz="32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3567" y="2787774"/>
            <a:ext cx="5868000" cy="2006722"/>
          </a:xfrm>
        </p:spPr>
        <p:txBody>
          <a:bodyPr>
            <a:normAutofit/>
          </a:bodyPr>
          <a:lstStyle/>
          <a:p>
            <a:r>
              <a:rPr lang="de-DE" dirty="0" smtClean="0"/>
              <a:t>Susan Trinitz, </a:t>
            </a:r>
          </a:p>
          <a:p>
            <a:r>
              <a:rPr lang="de-DE" dirty="0" smtClean="0"/>
              <a:t>Stefanie Gruber-Sliva 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3508"/>
            <a:ext cx="9144000" cy="84927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359532" y="1454100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smtClean="0"/>
              <a:t>HIDA RESEARCH GRANTS </a:t>
            </a:r>
            <a:endParaRPr lang="de-DE" sz="3200" dirty="0"/>
          </a:p>
        </p:txBody>
      </p:sp>
      <p:sp>
        <p:nvSpPr>
          <p:cNvPr id="8" name="Untertitel 2"/>
          <p:cNvSpPr txBox="1">
            <a:spLocks/>
          </p:cNvSpPr>
          <p:nvPr/>
        </p:nvSpPr>
        <p:spPr>
          <a:xfrm>
            <a:off x="395536" y="2439254"/>
            <a:ext cx="5868000" cy="200672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Teresa Weikert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99210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Research </a:t>
            </a:r>
            <a:r>
              <a:rPr lang="de-DE" dirty="0"/>
              <a:t>G</a:t>
            </a:r>
            <a:r>
              <a:rPr lang="de-DE" dirty="0" smtClean="0"/>
              <a:t>rants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Doctoral</a:t>
            </a:r>
            <a:r>
              <a:rPr lang="de-DE" dirty="0" smtClean="0"/>
              <a:t> </a:t>
            </a:r>
            <a:r>
              <a:rPr lang="de-DE" dirty="0" err="1" smtClean="0"/>
              <a:t>Students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Postdocs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Helmholtz Visiting Researcher Grant and Trainee Network </a:t>
            </a:r>
          </a:p>
          <a:p>
            <a:endParaRPr lang="en-US" sz="1600" b="1" dirty="0">
              <a:solidFill>
                <a:schemeClr val="tx1"/>
              </a:solidFill>
            </a:endParaRPr>
          </a:p>
          <a:p>
            <a:r>
              <a:rPr lang="en-US" sz="1600" b="1" dirty="0" smtClean="0">
                <a:solidFill>
                  <a:schemeClr val="tx1"/>
                </a:solidFill>
              </a:rPr>
              <a:t>Terms of Award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Monthly </a:t>
            </a:r>
            <a:r>
              <a:rPr lang="en-US" sz="1600" dirty="0" smtClean="0">
                <a:solidFill>
                  <a:schemeClr val="tx1"/>
                </a:solidFill>
              </a:rPr>
              <a:t>grant to cover living costs ranging from approx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  <a:r>
              <a:rPr lang="en-US" sz="1600" dirty="0" smtClean="0">
                <a:solidFill>
                  <a:schemeClr val="tx1"/>
                </a:solidFill>
              </a:rPr>
              <a:t>2000 – 2800 euros (depending on the funding line, contract status etc.) where </a:t>
            </a:r>
            <a:r>
              <a:rPr lang="en-US" sz="1600" dirty="0">
                <a:solidFill>
                  <a:schemeClr val="tx1"/>
                </a:solidFill>
              </a:rPr>
              <a:t>applicable with </a:t>
            </a:r>
            <a:r>
              <a:rPr lang="en-US" sz="1600" dirty="0" smtClean="0">
                <a:solidFill>
                  <a:schemeClr val="tx1"/>
                </a:solidFill>
              </a:rPr>
              <a:t>additional allowances </a:t>
            </a:r>
            <a:r>
              <a:rPr lang="en-US" sz="1600" dirty="0">
                <a:solidFill>
                  <a:schemeClr val="tx1"/>
                </a:solidFill>
              </a:rPr>
              <a:t>for housing, family etc. </a:t>
            </a:r>
            <a:r>
              <a:rPr lang="en-US" sz="1600" dirty="0" smtClean="0">
                <a:solidFill>
                  <a:schemeClr val="tx1"/>
                </a:solidFill>
              </a:rPr>
              <a:t>(Check our website for further information!) 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Due to pandemic situation: </a:t>
            </a:r>
            <a:r>
              <a:rPr lang="en-US" sz="1600" dirty="0" smtClean="0">
                <a:solidFill>
                  <a:schemeClr val="tx1"/>
                </a:solidFill>
              </a:rPr>
              <a:t>hybrid formats of research stays are possible (where feasible and if in agreement with applicant and host), planned stays can be postponed in accordance with HIDA 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de-DE" sz="1600" dirty="0" err="1" smtClean="0">
                <a:solidFill>
                  <a:schemeClr val="tx1"/>
                </a:solidFill>
              </a:rPr>
              <a:t>For</a:t>
            </a:r>
            <a:r>
              <a:rPr lang="de-DE" sz="1600" dirty="0" smtClean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more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information</a:t>
            </a:r>
            <a:r>
              <a:rPr lang="de-DE" sz="1600" dirty="0">
                <a:solidFill>
                  <a:schemeClr val="tx1"/>
                </a:solidFill>
              </a:rPr>
              <a:t>: 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6"/>
          </p:nvPr>
        </p:nvSpPr>
        <p:spPr>
          <a:xfrm>
            <a:off x="360000" y="3831890"/>
            <a:ext cx="6264638" cy="1260475"/>
          </a:xfrm>
        </p:spPr>
        <p:txBody>
          <a:bodyPr/>
          <a:lstStyle/>
          <a:p>
            <a:pPr marL="228600"/>
            <a:r>
              <a:rPr lang="de-DE" u="sng" dirty="0">
                <a:solidFill>
                  <a:srgbClr val="0563C1"/>
                </a:solidFill>
                <a:latin typeface="Arial" panose="020B0604020202020204" pitchFamily="34" charset="0"/>
                <a:hlinkClick r:id="rId3"/>
              </a:rPr>
              <a:t>https://www.helmholtz-hida.de/en/new-horizons/hida-visiting-program</a:t>
            </a:r>
            <a:r>
              <a:rPr lang="de-DE" u="sng" dirty="0" smtClean="0">
                <a:solidFill>
                  <a:srgbClr val="0563C1"/>
                </a:solidFill>
                <a:latin typeface="Arial" panose="020B0604020202020204" pitchFamily="34" charset="0"/>
                <a:hlinkClick r:id="rId3"/>
              </a:rPr>
              <a:t>/</a:t>
            </a:r>
            <a:endParaRPr lang="de-DE" u="sng" dirty="0" smtClean="0">
              <a:solidFill>
                <a:srgbClr val="0563C1"/>
              </a:solidFill>
              <a:latin typeface="Arial" panose="020B0604020202020204" pitchFamily="34" charset="0"/>
            </a:endParaRPr>
          </a:p>
          <a:p>
            <a:pPr marL="228600"/>
            <a:r>
              <a:rPr lang="de-DE" u="sng" dirty="0" smtClean="0">
                <a:hlinkClick r:id="rId4"/>
              </a:rPr>
              <a:t> </a:t>
            </a:r>
            <a:r>
              <a:rPr lang="de-DE" u="sng" dirty="0" smtClean="0">
                <a:hlinkClick r:id="rId4"/>
              </a:rPr>
              <a:t>https</a:t>
            </a:r>
            <a:r>
              <a:rPr lang="de-DE" u="sng" dirty="0">
                <a:hlinkClick r:id="rId4"/>
              </a:rPr>
              <a:t>://www.helmholtz-hida.de/en/new-horizons/trainee-network/</a:t>
            </a:r>
            <a:endParaRPr lang="en-US" b="1" dirty="0"/>
          </a:p>
          <a:p>
            <a:pPr marL="0" indent="0" fontAlgn="base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2747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Research </a:t>
            </a:r>
            <a:r>
              <a:rPr lang="de-DE" dirty="0"/>
              <a:t>G</a:t>
            </a:r>
            <a:r>
              <a:rPr lang="de-DE" dirty="0" smtClean="0"/>
              <a:t>rants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Doctoral</a:t>
            </a:r>
            <a:r>
              <a:rPr lang="de-DE" dirty="0" smtClean="0"/>
              <a:t> </a:t>
            </a:r>
            <a:r>
              <a:rPr lang="de-DE" dirty="0" err="1" smtClean="0"/>
              <a:t>Students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Postdocs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Helmholtz Visiting Researcher Grant and Trainee Network</a:t>
            </a:r>
            <a:r>
              <a:rPr lang="en-US" dirty="0"/>
              <a:t> 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chemeClr val="tx1"/>
                </a:solidFill>
              </a:rPr>
              <a:t>How can I find a host? 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Check out the 18 Helmholtz Centers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Ask your supervisor/colleagues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Check out our Database of Helmholtz Hosts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You can contact any Head of Section or Division</a:t>
            </a:r>
          </a:p>
          <a:p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     at Helmholtz!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For </a:t>
            </a:r>
            <a:r>
              <a:rPr lang="en-US" sz="1600" dirty="0">
                <a:solidFill>
                  <a:schemeClr val="tx1"/>
                </a:solidFill>
              </a:rPr>
              <a:t>application: Head of Section or Division </a:t>
            </a: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dirty="0">
                <a:solidFill>
                  <a:schemeClr val="tx1"/>
                </a:solidFill>
              </a:rPr>
              <a:t>Supervisor during stay: senior scientist/postdoc) </a:t>
            </a: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1600" b="1" dirty="0" smtClean="0">
                <a:solidFill>
                  <a:schemeClr val="tx1"/>
                </a:solidFill>
              </a:rPr>
              <a:t>Contact the host directly by email before applying! </a:t>
            </a:r>
            <a:endParaRPr lang="en-US" sz="1600" b="1" dirty="0">
              <a:solidFill>
                <a:schemeClr val="tx1"/>
              </a:solidFill>
            </a:endParaRPr>
          </a:p>
          <a:p>
            <a:endParaRPr lang="en-US" sz="18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hlinkClick r:id="rId3"/>
            </a:endParaRPr>
          </a:p>
          <a:p>
            <a:endParaRPr lang="en-US" dirty="0">
              <a:hlinkClick r:id="rId3"/>
            </a:endParaRPr>
          </a:p>
          <a:p>
            <a:r>
              <a:rPr lang="en-US" sz="1400" dirty="0" smtClean="0">
                <a:hlinkClick r:id="rId3"/>
              </a:rPr>
              <a:t>https</a:t>
            </a:r>
            <a:r>
              <a:rPr lang="en-US" sz="1400" dirty="0">
                <a:hlinkClick r:id="rId3"/>
              </a:rPr>
              <a:t>://www.helmholtz-hida.de/en/new-horizons/trainee-network/host-profiles</a:t>
            </a:r>
            <a:r>
              <a:rPr lang="en-US" sz="1400" dirty="0" smtClean="0">
                <a:hlinkClick r:id="rId3"/>
              </a:rPr>
              <a:t>/</a:t>
            </a:r>
            <a:endParaRPr lang="en-US" sz="1400" dirty="0" smtClean="0"/>
          </a:p>
          <a:p>
            <a:endParaRPr lang="en-US" dirty="0"/>
          </a:p>
          <a:p>
            <a:pPr fontAlgn="base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140" y="970418"/>
            <a:ext cx="3060340" cy="37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Research </a:t>
            </a:r>
            <a:r>
              <a:rPr lang="de-DE" dirty="0"/>
              <a:t>G</a:t>
            </a:r>
            <a:r>
              <a:rPr lang="de-DE" dirty="0" smtClean="0"/>
              <a:t>rants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Doctoral</a:t>
            </a:r>
            <a:r>
              <a:rPr lang="de-DE" dirty="0" smtClean="0"/>
              <a:t> </a:t>
            </a:r>
            <a:r>
              <a:rPr lang="de-DE" dirty="0" err="1" smtClean="0"/>
              <a:t>Students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Postdocs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Helmholtz Visiting Researcher Grant and Trainee Network 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chemeClr val="tx1"/>
                </a:solidFill>
              </a:rPr>
              <a:t>How do I apply?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tx1"/>
                </a:solidFill>
              </a:rPr>
              <a:t>Application Portal </a:t>
            </a:r>
            <a:r>
              <a:rPr lang="en-US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Link on </a:t>
            </a:r>
            <a:r>
              <a:rPr lang="en-US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HIDA </a:t>
            </a:r>
            <a:r>
              <a:rPr lang="en-US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website 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</a:rPr>
              <a:t>How-to-Guide: </a:t>
            </a:r>
            <a:r>
              <a:rPr lang="en-US" sz="1800" dirty="0">
                <a:solidFill>
                  <a:schemeClr val="tx1"/>
                </a:solidFill>
                <a:hlinkClick r:id="rId3"/>
              </a:rPr>
              <a:t>https://</a:t>
            </a:r>
            <a:r>
              <a:rPr lang="en-US" sz="1800" dirty="0" smtClean="0">
                <a:solidFill>
                  <a:schemeClr val="tx1"/>
                </a:solidFill>
                <a:hlinkClick r:id="rId3"/>
              </a:rPr>
              <a:t>www.helmholtz-hida.de/hida-files/user_upload/pdf_dokumente/GUIDELINES_for_applicants_visiting_202112.pdf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Review process by HIDA Steer </a:t>
            </a:r>
            <a:r>
              <a:rPr lang="en-US" sz="1800" dirty="0" smtClean="0">
                <a:solidFill>
                  <a:schemeClr val="tx1"/>
                </a:solidFill>
              </a:rPr>
              <a:t>Committee and experienced reviewers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tx1"/>
                </a:solidFill>
              </a:rPr>
              <a:t>Factors</a:t>
            </a:r>
            <a:r>
              <a:rPr lang="en-US" sz="1800" dirty="0" smtClean="0">
                <a:solidFill>
                  <a:schemeClr val="tx1"/>
                </a:solidFill>
              </a:rPr>
              <a:t>: Quality and originality of the research </a:t>
            </a:r>
            <a:r>
              <a:rPr lang="en-US" sz="1800" dirty="0" smtClean="0">
                <a:solidFill>
                  <a:schemeClr val="tx1"/>
                </a:solidFill>
              </a:rPr>
              <a:t>proposal; motivation; </a:t>
            </a:r>
            <a:r>
              <a:rPr lang="en-US" sz="1800" dirty="0" smtClean="0">
                <a:solidFill>
                  <a:schemeClr val="tx1"/>
                </a:solidFill>
              </a:rPr>
              <a:t>benefit for your home </a:t>
            </a:r>
            <a:r>
              <a:rPr lang="en-US" sz="1800" dirty="0" smtClean="0">
                <a:solidFill>
                  <a:schemeClr val="tx1"/>
                </a:solidFill>
              </a:rPr>
              <a:t>group; feasibility; link to information &amp; data science!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Selection procedure in </a:t>
            </a:r>
            <a:r>
              <a:rPr lang="en-US" sz="1800" b="1" dirty="0" smtClean="0">
                <a:solidFill>
                  <a:schemeClr val="tx1"/>
                </a:solidFill>
              </a:rPr>
              <a:t>close cooperation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and in accordance with the regularities of the involved Helmholtz Centers </a:t>
            </a:r>
          </a:p>
          <a:p>
            <a:endParaRPr lang="en-US" dirty="0" smtClean="0">
              <a:hlinkClick r:id="rId4"/>
            </a:endParaRPr>
          </a:p>
          <a:p>
            <a:endParaRPr lang="en-US" dirty="0" smtClean="0">
              <a:hlinkClick r:id="rId4"/>
            </a:endParaRPr>
          </a:p>
          <a:p>
            <a:endParaRPr lang="en-US" dirty="0">
              <a:hlinkClick r:id="rId4"/>
            </a:endParaRPr>
          </a:p>
          <a:p>
            <a:r>
              <a:rPr lang="en-US" sz="1400" dirty="0" smtClean="0">
                <a:hlinkClick r:id="rId4"/>
              </a:rPr>
              <a:t>https://www.helmholtz-hida.de/en/new-horizons/trainee-network/host-profiles/</a:t>
            </a:r>
            <a:endParaRPr lang="en-US" sz="1400" dirty="0" smtClean="0"/>
          </a:p>
          <a:p>
            <a:endParaRPr lang="en-US" dirty="0" smtClean="0"/>
          </a:p>
          <a:p>
            <a:pPr fontAlgn="base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637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985"/>
            <a:ext cx="9144793" cy="5145470"/>
          </a:xfrm>
          <a:prstGeom prst="rect">
            <a:avLst/>
          </a:prstGeom>
        </p:spPr>
      </p:pic>
      <p:sp>
        <p:nvSpPr>
          <p:cNvPr id="7" name="Untertitel 6"/>
          <p:cNvSpPr>
            <a:spLocks noGrp="1"/>
          </p:cNvSpPr>
          <p:nvPr>
            <p:ph type="subTitle" idx="1"/>
          </p:nvPr>
        </p:nvSpPr>
        <p:spPr>
          <a:xfrm>
            <a:off x="179512" y="2067694"/>
            <a:ext cx="7380352" cy="2690798"/>
          </a:xfrm>
        </p:spPr>
        <p:txBody>
          <a:bodyPr>
            <a:normAutofit/>
          </a:bodyPr>
          <a:lstStyle/>
          <a:p>
            <a:endParaRPr lang="de-DE" dirty="0"/>
          </a:p>
          <a:p>
            <a:r>
              <a:rPr lang="de-DE" dirty="0" smtClean="0"/>
              <a:t>Teresa Weikert</a:t>
            </a:r>
            <a:endParaRPr lang="de-DE" dirty="0" smtClean="0"/>
          </a:p>
          <a:p>
            <a:r>
              <a:rPr lang="de-DE" dirty="0"/>
              <a:t>t</a:t>
            </a:r>
            <a:r>
              <a:rPr lang="de-DE" dirty="0" smtClean="0"/>
              <a:t>eresa.weikert@helmholtz.de</a:t>
            </a:r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251520" y="1266853"/>
            <a:ext cx="5868000" cy="699686"/>
          </a:xfrm>
        </p:spPr>
        <p:txBody>
          <a:bodyPr/>
          <a:lstStyle/>
          <a:p>
            <a:r>
              <a:rPr lang="de-DE" dirty="0" err="1" smtClean="0"/>
              <a:t>Thank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attention</a:t>
            </a:r>
            <a:r>
              <a:rPr lang="de-DE" dirty="0" smtClean="0"/>
              <a:t>!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498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HIDA Research Grants Info Session 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/>
              <a:t>Agenda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6"/>
          </p:nvPr>
        </p:nvSpPr>
        <p:spPr>
          <a:xfrm>
            <a:off x="366540" y="1455626"/>
            <a:ext cx="4637508" cy="1692188"/>
          </a:xfrm>
        </p:spPr>
        <p:txBody>
          <a:bodyPr/>
          <a:lstStyle/>
          <a:p>
            <a:pPr lvl="0" fontAlgn="base"/>
            <a:r>
              <a:rPr lang="en-US" sz="1800" dirty="0" smtClean="0"/>
              <a:t>The Helmholtz Association of German Research Centers and </a:t>
            </a:r>
            <a:r>
              <a:rPr lang="en-US" sz="1800" dirty="0"/>
              <a:t>Helmholtz Information and Data Science Academy (HIDA)</a:t>
            </a:r>
            <a:endParaRPr lang="de-DE" sz="1800" dirty="0"/>
          </a:p>
          <a:p>
            <a:pPr lvl="0" fontAlgn="base"/>
            <a:r>
              <a:rPr lang="en-US" sz="1800" dirty="0"/>
              <a:t>Funding </a:t>
            </a:r>
            <a:r>
              <a:rPr lang="en-US" sz="1800" dirty="0" smtClean="0"/>
              <a:t>Opportunities: HIDA </a:t>
            </a:r>
            <a:r>
              <a:rPr lang="en-US" sz="1800" dirty="0"/>
              <a:t>Research </a:t>
            </a:r>
            <a:r>
              <a:rPr lang="en-US" sz="1800" dirty="0" smtClean="0"/>
              <a:t>Grants</a:t>
            </a:r>
          </a:p>
          <a:p>
            <a:pPr lvl="0" fontAlgn="base"/>
            <a:r>
              <a:rPr lang="en-US" sz="1800" dirty="0" smtClean="0"/>
              <a:t>FAQ</a:t>
            </a:r>
            <a:endParaRPr lang="de-DE" sz="1800" dirty="0"/>
          </a:p>
          <a:p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419622"/>
            <a:ext cx="3693125" cy="222304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827" y="193174"/>
            <a:ext cx="3223224" cy="29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en-US" dirty="0" smtClean="0"/>
              <a:t>Research for grand challenges</a:t>
            </a:r>
            <a:endParaRPr lang="en-US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60000" y="219601"/>
            <a:ext cx="8424000" cy="371930"/>
          </a:xfrm>
        </p:spPr>
        <p:txBody>
          <a:bodyPr/>
          <a:lstStyle/>
          <a:p>
            <a:r>
              <a:rPr lang="en-US" dirty="0" smtClean="0"/>
              <a:t>The Helmholtz Association</a:t>
            </a:r>
            <a:endParaRPr lang="en-US" dirty="0">
              <a:solidFill>
                <a:srgbClr val="00589C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706" y="1707654"/>
            <a:ext cx="4269074" cy="205222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827" y="289996"/>
            <a:ext cx="3223224" cy="299222"/>
          </a:xfrm>
          <a:prstGeom prst="rect">
            <a:avLst/>
          </a:prstGeom>
        </p:spPr>
      </p:pic>
      <p:sp>
        <p:nvSpPr>
          <p:cNvPr id="7" name="Inhaltsplatzhalter 3"/>
          <p:cNvSpPr>
            <a:spLocks noGrp="1"/>
          </p:cNvSpPr>
          <p:nvPr>
            <p:ph sz="quarter" idx="16"/>
          </p:nvPr>
        </p:nvSpPr>
        <p:spPr>
          <a:xfrm>
            <a:off x="333518" y="1141901"/>
            <a:ext cx="4082525" cy="1373204"/>
          </a:xfrm>
        </p:spPr>
        <p:txBody>
          <a:bodyPr/>
          <a:lstStyle/>
          <a:p>
            <a:pPr lvl="0" fontAlgn="base"/>
            <a:endParaRPr lang="en-US" sz="1800" dirty="0" smtClean="0"/>
          </a:p>
          <a:p>
            <a:pPr marL="285750" indent="-285750" fontAlgn="base"/>
            <a:r>
              <a:rPr lang="en-US" sz="1800" b="1" dirty="0" smtClean="0"/>
              <a:t>18 </a:t>
            </a:r>
            <a:r>
              <a:rPr lang="en-US" sz="1800" b="1" dirty="0"/>
              <a:t>research centers all </a:t>
            </a:r>
            <a:r>
              <a:rPr lang="en-US" sz="1800" dirty="0"/>
              <a:t>over Germany and </a:t>
            </a:r>
            <a:r>
              <a:rPr lang="en-US" sz="1800" b="1" dirty="0"/>
              <a:t>6 research areas</a:t>
            </a:r>
            <a:r>
              <a:rPr lang="en-US" sz="1800" dirty="0"/>
              <a:t>: </a:t>
            </a:r>
            <a:br>
              <a:rPr lang="en-US" sz="1800" dirty="0"/>
            </a:br>
            <a:r>
              <a:rPr lang="en-US" sz="1800" dirty="0"/>
              <a:t>Energy; Earth and Environment; Health; Information; Matter; </a:t>
            </a:r>
            <a:r>
              <a:rPr lang="en-US" sz="1800" dirty="0" smtClean="0"/>
              <a:t>Aeronautics and </a:t>
            </a:r>
            <a:r>
              <a:rPr lang="en-US" sz="1800" dirty="0"/>
              <a:t>Space </a:t>
            </a:r>
            <a:endParaRPr lang="en-US" sz="1800" dirty="0" smtClean="0"/>
          </a:p>
          <a:p>
            <a:pPr marL="285750" indent="-285750" fontAlgn="base"/>
            <a:r>
              <a:rPr lang="en-US" sz="1800" dirty="0" smtClean="0"/>
              <a:t>Funding Opportunities: HIDA </a:t>
            </a:r>
            <a:r>
              <a:rPr lang="en-US" sz="1800" dirty="0"/>
              <a:t>Research </a:t>
            </a:r>
            <a:r>
              <a:rPr lang="en-US" sz="1800" dirty="0" smtClean="0"/>
              <a:t>Grants</a:t>
            </a:r>
          </a:p>
          <a:p>
            <a:pPr marL="285750" indent="-285750" fontAlgn="base"/>
            <a:r>
              <a:rPr lang="en-US" sz="1800" b="1" dirty="0"/>
              <a:t>Germany’s largest scientific organization </a:t>
            </a:r>
            <a:r>
              <a:rPr lang="en-US" sz="1800" dirty="0"/>
              <a:t>with 43 000 employees and </a:t>
            </a:r>
            <a:r>
              <a:rPr lang="en-US" sz="1800" b="1" dirty="0"/>
              <a:t>an annual budget of </a:t>
            </a:r>
            <a:r>
              <a:rPr lang="en-US" sz="1800" b="1" dirty="0" smtClean="0"/>
              <a:t>5.8 </a:t>
            </a:r>
            <a:r>
              <a:rPr lang="en-US" sz="1800" b="1" dirty="0"/>
              <a:t>Billion </a:t>
            </a:r>
            <a:r>
              <a:rPr lang="en-US" sz="1800" b="1" dirty="0" smtClean="0"/>
              <a:t>Euros</a:t>
            </a:r>
            <a:r>
              <a:rPr lang="en-US" sz="1800" dirty="0" smtClean="0"/>
              <a:t> (approx. </a:t>
            </a:r>
            <a:r>
              <a:rPr lang="en-US" sz="1800" dirty="0" smtClean="0"/>
              <a:t>6.1</a:t>
            </a:r>
            <a:r>
              <a:rPr lang="en-US" sz="1800" dirty="0" smtClean="0"/>
              <a:t> </a:t>
            </a:r>
            <a:r>
              <a:rPr lang="en-US" sz="1800" dirty="0" smtClean="0"/>
              <a:t>Billion USD)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456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60000" y="327612"/>
            <a:ext cx="8424000" cy="371930"/>
          </a:xfrm>
        </p:spPr>
        <p:txBody>
          <a:bodyPr/>
          <a:lstStyle/>
          <a:p>
            <a:r>
              <a:rPr lang="de-DE" dirty="0" smtClean="0"/>
              <a:t>Helmholtz Research Centers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287992" y="1180369"/>
            <a:ext cx="30958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solidFill>
                  <a:srgbClr val="0A2D6E"/>
                </a:solidFill>
              </a:rPr>
              <a:t>1. Berlin</a:t>
            </a:r>
            <a:r>
              <a:rPr lang="de-DE" sz="800" dirty="0" smtClean="0"/>
              <a:t/>
            </a:r>
            <a:br>
              <a:rPr lang="de-DE" sz="800" dirty="0" smtClean="0"/>
            </a:br>
            <a:r>
              <a:rPr lang="de-DE" sz="800" b="1" dirty="0" smtClean="0">
                <a:solidFill>
                  <a:srgbClr val="005AA0"/>
                </a:solidFill>
              </a:rPr>
              <a:t>Helmholtz-Zentrum </a:t>
            </a:r>
            <a:r>
              <a:rPr lang="de-DE" sz="800" b="1" dirty="0">
                <a:solidFill>
                  <a:srgbClr val="005AA0"/>
                </a:solidFill>
              </a:rPr>
              <a:t>Berlin für Materialien und Energie (HZB</a:t>
            </a:r>
            <a:r>
              <a:rPr lang="de-DE" sz="800" b="1" dirty="0" smtClean="0">
                <a:solidFill>
                  <a:srgbClr val="005AA0"/>
                </a:solidFill>
              </a:rPr>
              <a:t>)</a:t>
            </a:r>
            <a:endParaRPr lang="de-DE" sz="800" b="1" dirty="0">
              <a:solidFill>
                <a:srgbClr val="005AA0"/>
              </a:solidFill>
            </a:endParaRPr>
          </a:p>
          <a:p>
            <a:endParaRPr lang="de-DE" sz="400" dirty="0" smtClean="0"/>
          </a:p>
          <a:p>
            <a:r>
              <a:rPr lang="de-DE" sz="800" dirty="0" smtClean="0">
                <a:solidFill>
                  <a:srgbClr val="0A2D6E"/>
                </a:solidFill>
              </a:rPr>
              <a:t>2. Berlin-Buch</a:t>
            </a:r>
          </a:p>
          <a:p>
            <a:r>
              <a:rPr lang="en-US" sz="800" b="1" dirty="0">
                <a:solidFill>
                  <a:srgbClr val="005AA0"/>
                </a:solidFill>
              </a:rPr>
              <a:t>Max Delbrück Center for Molecular Medicine in </a:t>
            </a:r>
            <a:r>
              <a:rPr lang="en-US" sz="800" b="1" dirty="0" smtClean="0">
                <a:solidFill>
                  <a:srgbClr val="005AA0"/>
                </a:solidFill>
              </a:rPr>
              <a:t>the </a:t>
            </a:r>
            <a:r>
              <a:rPr lang="en-US" sz="800" b="1" dirty="0">
                <a:solidFill>
                  <a:srgbClr val="005AA0"/>
                </a:solidFill>
              </a:rPr>
              <a:t>Helmholtz Association (MDC)</a:t>
            </a:r>
          </a:p>
          <a:p>
            <a:endParaRPr lang="de-DE" sz="400" dirty="0" smtClean="0"/>
          </a:p>
          <a:p>
            <a:r>
              <a:rPr lang="de-DE" sz="800" dirty="0" smtClean="0">
                <a:solidFill>
                  <a:srgbClr val="0A2D6E"/>
                </a:solidFill>
              </a:rPr>
              <a:t>3</a:t>
            </a:r>
            <a:r>
              <a:rPr lang="de-DE" sz="800" dirty="0">
                <a:solidFill>
                  <a:srgbClr val="0A2D6E"/>
                </a:solidFill>
              </a:rPr>
              <a:t>. Brunswick</a:t>
            </a:r>
          </a:p>
          <a:p>
            <a:r>
              <a:rPr lang="en-US" sz="800" b="1" dirty="0">
                <a:solidFill>
                  <a:srgbClr val="005AA0"/>
                </a:solidFill>
              </a:rPr>
              <a:t>Helmholtz Center for </a:t>
            </a:r>
            <a:r>
              <a:rPr lang="en-US" sz="800" b="1" dirty="0" smtClean="0">
                <a:solidFill>
                  <a:srgbClr val="005AA0"/>
                </a:solidFill>
              </a:rPr>
              <a:t>Infection </a:t>
            </a:r>
            <a:r>
              <a:rPr lang="en-US" sz="800" b="1" dirty="0">
                <a:solidFill>
                  <a:srgbClr val="005AA0"/>
                </a:solidFill>
              </a:rPr>
              <a:t>Research (HZI) </a:t>
            </a:r>
          </a:p>
          <a:p>
            <a:endParaRPr lang="de-DE" sz="400" dirty="0" smtClean="0"/>
          </a:p>
          <a:p>
            <a:r>
              <a:rPr lang="de-DE" sz="800" dirty="0" smtClean="0">
                <a:solidFill>
                  <a:srgbClr val="0A2D6E"/>
                </a:solidFill>
              </a:rPr>
              <a:t>4. Bremerhaven</a:t>
            </a:r>
          </a:p>
          <a:p>
            <a:r>
              <a:rPr lang="de-DE" sz="800" b="1" dirty="0" smtClean="0">
                <a:solidFill>
                  <a:srgbClr val="005AA0"/>
                </a:solidFill>
              </a:rPr>
              <a:t>Alfred-Wegener-Institut </a:t>
            </a:r>
            <a:r>
              <a:rPr lang="de-DE" sz="800" b="1" dirty="0">
                <a:solidFill>
                  <a:srgbClr val="005AA0"/>
                </a:solidFill>
              </a:rPr>
              <a:t>Helmholtz-Zentrum für </a:t>
            </a:r>
          </a:p>
          <a:p>
            <a:r>
              <a:rPr lang="de-DE" sz="800" b="1" dirty="0">
                <a:solidFill>
                  <a:srgbClr val="005AA0"/>
                </a:solidFill>
              </a:rPr>
              <a:t>Polar- und Meeresforschung (AWI)</a:t>
            </a:r>
          </a:p>
          <a:p>
            <a:endParaRPr lang="de-DE" sz="400" dirty="0" smtClean="0">
              <a:solidFill>
                <a:srgbClr val="0A2D6E"/>
              </a:solidFill>
            </a:endParaRPr>
          </a:p>
          <a:p>
            <a:r>
              <a:rPr lang="de-DE" sz="800" dirty="0" smtClean="0">
                <a:solidFill>
                  <a:srgbClr val="0A2D6E"/>
                </a:solidFill>
              </a:rPr>
              <a:t>5. Bonn</a:t>
            </a:r>
          </a:p>
          <a:p>
            <a:r>
              <a:rPr lang="de-DE" sz="800" b="1" dirty="0">
                <a:solidFill>
                  <a:srgbClr val="005AA0"/>
                </a:solidFill>
              </a:rPr>
              <a:t>German Center </a:t>
            </a:r>
            <a:r>
              <a:rPr lang="de-DE" sz="800" b="1" dirty="0" err="1" smtClean="0">
                <a:solidFill>
                  <a:srgbClr val="005AA0"/>
                </a:solidFill>
              </a:rPr>
              <a:t>for</a:t>
            </a:r>
            <a:r>
              <a:rPr lang="de-DE" sz="800" b="1" dirty="0" smtClean="0">
                <a:solidFill>
                  <a:srgbClr val="005AA0"/>
                </a:solidFill>
              </a:rPr>
              <a:t> Neurodegenerative </a:t>
            </a:r>
          </a:p>
          <a:p>
            <a:r>
              <a:rPr lang="de-DE" sz="800" b="1" dirty="0" err="1" smtClean="0">
                <a:solidFill>
                  <a:srgbClr val="005AA0"/>
                </a:solidFill>
              </a:rPr>
              <a:t>Diseases</a:t>
            </a:r>
            <a:r>
              <a:rPr lang="de-DE" sz="800" b="1" dirty="0" smtClean="0">
                <a:solidFill>
                  <a:srgbClr val="005AA0"/>
                </a:solidFill>
              </a:rPr>
              <a:t> </a:t>
            </a:r>
            <a:r>
              <a:rPr lang="de-DE" sz="800" b="1" dirty="0">
                <a:solidFill>
                  <a:srgbClr val="005AA0"/>
                </a:solidFill>
              </a:rPr>
              <a:t>(DZNE</a:t>
            </a:r>
            <a:r>
              <a:rPr lang="de-DE" sz="800" b="1" dirty="0" smtClean="0">
                <a:solidFill>
                  <a:srgbClr val="005AA0"/>
                </a:solidFill>
              </a:rPr>
              <a:t>)</a:t>
            </a:r>
          </a:p>
          <a:p>
            <a:endParaRPr lang="de-DE" sz="400" dirty="0" smtClean="0">
              <a:solidFill>
                <a:srgbClr val="0A2D6E"/>
              </a:solidFill>
            </a:endParaRPr>
          </a:p>
          <a:p>
            <a:r>
              <a:rPr lang="de-DE" sz="800" dirty="0" smtClean="0">
                <a:solidFill>
                  <a:srgbClr val="0A2D6E"/>
                </a:solidFill>
              </a:rPr>
              <a:t>6. Darmstadt</a:t>
            </a:r>
          </a:p>
          <a:p>
            <a:r>
              <a:rPr lang="en-US" sz="800" b="1" dirty="0">
                <a:solidFill>
                  <a:srgbClr val="005AA0"/>
                </a:solidFill>
              </a:rPr>
              <a:t>GSI Helmholtz Center for Heavy Ion </a:t>
            </a:r>
            <a:r>
              <a:rPr lang="en-US" sz="800" b="1" dirty="0" smtClean="0">
                <a:solidFill>
                  <a:srgbClr val="005AA0"/>
                </a:solidFill>
              </a:rPr>
              <a:t>Research</a:t>
            </a:r>
          </a:p>
          <a:p>
            <a:endParaRPr lang="de-DE" sz="400" dirty="0" smtClean="0">
              <a:solidFill>
                <a:srgbClr val="0A2D6E"/>
              </a:solidFill>
            </a:endParaRPr>
          </a:p>
          <a:p>
            <a:r>
              <a:rPr lang="de-DE" sz="800" dirty="0" smtClean="0">
                <a:solidFill>
                  <a:srgbClr val="0A2D6E"/>
                </a:solidFill>
              </a:rPr>
              <a:t>7. Dresden</a:t>
            </a:r>
          </a:p>
          <a:p>
            <a:r>
              <a:rPr lang="de-DE" sz="800" b="1" dirty="0">
                <a:solidFill>
                  <a:srgbClr val="005AA0"/>
                </a:solidFill>
              </a:rPr>
              <a:t>Helmholtz Center Dresden </a:t>
            </a:r>
            <a:r>
              <a:rPr lang="de-DE" sz="800" b="1" dirty="0" err="1">
                <a:solidFill>
                  <a:srgbClr val="005AA0"/>
                </a:solidFill>
              </a:rPr>
              <a:t>Rossendorf</a:t>
            </a:r>
            <a:r>
              <a:rPr lang="de-DE" sz="800" b="1" dirty="0">
                <a:solidFill>
                  <a:srgbClr val="005AA0"/>
                </a:solidFill>
              </a:rPr>
              <a:t> (HZDR</a:t>
            </a:r>
            <a:r>
              <a:rPr lang="de-DE" sz="800" b="1" dirty="0" smtClean="0">
                <a:solidFill>
                  <a:srgbClr val="005AA0"/>
                </a:solidFill>
              </a:rPr>
              <a:t>)</a:t>
            </a:r>
          </a:p>
          <a:p>
            <a:endParaRPr lang="de-DE" sz="400" dirty="0" smtClean="0">
              <a:solidFill>
                <a:srgbClr val="0A2D6E"/>
              </a:solidFill>
            </a:endParaRPr>
          </a:p>
          <a:p>
            <a:endParaRPr lang="de-DE" sz="400" dirty="0" smtClean="0">
              <a:solidFill>
                <a:srgbClr val="0A2D6E"/>
              </a:solidFill>
            </a:endParaRPr>
          </a:p>
          <a:p>
            <a:r>
              <a:rPr lang="de-DE" sz="800" dirty="0" smtClean="0">
                <a:solidFill>
                  <a:srgbClr val="0A2D6E"/>
                </a:solidFill>
              </a:rPr>
              <a:t>8. Geesthacht</a:t>
            </a:r>
          </a:p>
          <a:p>
            <a:r>
              <a:rPr lang="en-US" sz="800" b="1" dirty="0">
                <a:solidFill>
                  <a:srgbClr val="005AA0"/>
                </a:solidFill>
              </a:rPr>
              <a:t>Helmholtz Center </a:t>
            </a:r>
            <a:r>
              <a:rPr lang="en-US" sz="800" b="1" dirty="0" err="1">
                <a:solidFill>
                  <a:srgbClr val="005AA0"/>
                </a:solidFill>
              </a:rPr>
              <a:t>Geesthacht</a:t>
            </a:r>
            <a:r>
              <a:rPr lang="en-US" sz="800" b="1" dirty="0">
                <a:solidFill>
                  <a:srgbClr val="005AA0"/>
                </a:solidFill>
              </a:rPr>
              <a:t> </a:t>
            </a:r>
            <a:endParaRPr lang="en-US" sz="800" b="1" dirty="0" smtClean="0">
              <a:solidFill>
                <a:srgbClr val="005AA0"/>
              </a:solidFill>
            </a:endParaRPr>
          </a:p>
          <a:p>
            <a:r>
              <a:rPr lang="en-US" sz="800" b="1" dirty="0" smtClean="0">
                <a:solidFill>
                  <a:srgbClr val="005AA0"/>
                </a:solidFill>
              </a:rPr>
              <a:t>Center </a:t>
            </a:r>
            <a:r>
              <a:rPr lang="en-US" sz="800" b="1" dirty="0">
                <a:solidFill>
                  <a:srgbClr val="005AA0"/>
                </a:solidFill>
              </a:rPr>
              <a:t>for Material and Coastal Research (HZG</a:t>
            </a:r>
            <a:r>
              <a:rPr lang="en-US" sz="800" b="1" dirty="0" smtClean="0">
                <a:solidFill>
                  <a:srgbClr val="005AA0"/>
                </a:solidFill>
              </a:rPr>
              <a:t>)</a:t>
            </a:r>
          </a:p>
          <a:p>
            <a:endParaRPr lang="de-DE" sz="400" dirty="0" smtClean="0">
              <a:solidFill>
                <a:srgbClr val="0A2D6E"/>
              </a:solidFill>
            </a:endParaRPr>
          </a:p>
          <a:p>
            <a:endParaRPr lang="de-DE" sz="400" dirty="0" smtClean="0">
              <a:solidFill>
                <a:srgbClr val="0A2D6E"/>
              </a:solidFill>
            </a:endParaRPr>
          </a:p>
          <a:p>
            <a:r>
              <a:rPr lang="de-DE" sz="800" dirty="0" smtClean="0">
                <a:solidFill>
                  <a:srgbClr val="0A2D6E"/>
                </a:solidFill>
              </a:rPr>
              <a:t>9. </a:t>
            </a:r>
            <a:r>
              <a:rPr lang="de-DE" sz="800" dirty="0">
                <a:solidFill>
                  <a:srgbClr val="0A2D6E"/>
                </a:solidFill>
              </a:rPr>
              <a:t>Hamburg</a:t>
            </a:r>
          </a:p>
          <a:p>
            <a:r>
              <a:rPr lang="de-DE" sz="800" b="1" dirty="0">
                <a:solidFill>
                  <a:srgbClr val="005AA0"/>
                </a:solidFill>
              </a:rPr>
              <a:t>Deutsches Elektronen-Synchrotron DESY</a:t>
            </a:r>
            <a:endParaRPr lang="de-DE" sz="800" dirty="0">
              <a:solidFill>
                <a:srgbClr val="0A2D6E"/>
              </a:solidFill>
            </a:endParaRPr>
          </a:p>
          <a:p>
            <a:endParaRPr lang="de-DE" sz="800" b="1" dirty="0">
              <a:solidFill>
                <a:srgbClr val="005AA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5940152" y="1187914"/>
            <a:ext cx="309587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800" dirty="0">
              <a:solidFill>
                <a:srgbClr val="0A2D6E"/>
              </a:solidFill>
            </a:endParaRPr>
          </a:p>
          <a:p>
            <a:r>
              <a:rPr lang="de-DE" sz="800" dirty="0" smtClean="0">
                <a:solidFill>
                  <a:srgbClr val="0A2D6E"/>
                </a:solidFill>
              </a:rPr>
              <a:t>10. Heidelberg</a:t>
            </a:r>
            <a:endParaRPr lang="de-DE" sz="800" dirty="0">
              <a:solidFill>
                <a:srgbClr val="0A2D6E"/>
              </a:solidFill>
            </a:endParaRPr>
          </a:p>
          <a:p>
            <a:r>
              <a:rPr lang="en-US" sz="800" b="1" dirty="0">
                <a:solidFill>
                  <a:srgbClr val="005AA0"/>
                </a:solidFill>
              </a:rPr>
              <a:t>German Cancer Research Center (DKFZ</a:t>
            </a:r>
            <a:r>
              <a:rPr lang="en-US" sz="800" b="1" dirty="0" smtClean="0">
                <a:solidFill>
                  <a:srgbClr val="005AA0"/>
                </a:solidFill>
              </a:rPr>
              <a:t>)</a:t>
            </a:r>
          </a:p>
          <a:p>
            <a:endParaRPr lang="de-DE" sz="400" dirty="0">
              <a:solidFill>
                <a:srgbClr val="0A2D6E"/>
              </a:solidFill>
            </a:endParaRPr>
          </a:p>
          <a:p>
            <a:r>
              <a:rPr lang="de-DE" sz="800" dirty="0" smtClean="0">
                <a:solidFill>
                  <a:srgbClr val="0A2D6E"/>
                </a:solidFill>
              </a:rPr>
              <a:t>11. Jülich</a:t>
            </a:r>
            <a:endParaRPr lang="de-DE" sz="800" dirty="0">
              <a:solidFill>
                <a:srgbClr val="0A2D6E"/>
              </a:solidFill>
            </a:endParaRPr>
          </a:p>
          <a:p>
            <a:r>
              <a:rPr lang="de-DE" sz="800" b="1" dirty="0">
                <a:solidFill>
                  <a:srgbClr val="005AA0"/>
                </a:solidFill>
              </a:rPr>
              <a:t>Forschungszentrum Jülich </a:t>
            </a:r>
            <a:r>
              <a:rPr lang="de-DE" sz="800" b="1" dirty="0" smtClean="0">
                <a:solidFill>
                  <a:srgbClr val="005AA0"/>
                </a:solidFill>
              </a:rPr>
              <a:t>(FZ Jülich)</a:t>
            </a:r>
            <a:endParaRPr lang="de-DE" sz="800" b="1" dirty="0">
              <a:solidFill>
                <a:srgbClr val="005AA0"/>
              </a:solidFill>
            </a:endParaRPr>
          </a:p>
          <a:p>
            <a:endParaRPr lang="de-DE" sz="400" dirty="0">
              <a:solidFill>
                <a:srgbClr val="0A2D6E"/>
              </a:solidFill>
            </a:endParaRPr>
          </a:p>
          <a:p>
            <a:r>
              <a:rPr lang="de-DE" sz="800" dirty="0" smtClean="0">
                <a:solidFill>
                  <a:srgbClr val="0A2D6E"/>
                </a:solidFill>
              </a:rPr>
              <a:t>12. Karlsruhe</a:t>
            </a:r>
            <a:endParaRPr lang="de-DE" sz="800" dirty="0">
              <a:solidFill>
                <a:srgbClr val="0A2D6E"/>
              </a:solidFill>
            </a:endParaRPr>
          </a:p>
          <a:p>
            <a:r>
              <a:rPr lang="en-US" sz="800" b="1" dirty="0">
                <a:solidFill>
                  <a:srgbClr val="005AA0"/>
                </a:solidFill>
              </a:rPr>
              <a:t>Karlsruhe Institute of Technology (KIT</a:t>
            </a:r>
            <a:r>
              <a:rPr lang="en-US" sz="800" b="1" dirty="0" smtClean="0">
                <a:solidFill>
                  <a:srgbClr val="005AA0"/>
                </a:solidFill>
              </a:rPr>
              <a:t>)</a:t>
            </a:r>
          </a:p>
          <a:p>
            <a:endParaRPr lang="de-DE" sz="400" dirty="0">
              <a:solidFill>
                <a:srgbClr val="0A2D6E"/>
              </a:solidFill>
            </a:endParaRPr>
          </a:p>
          <a:p>
            <a:r>
              <a:rPr lang="de-DE" sz="800" dirty="0" smtClean="0">
                <a:solidFill>
                  <a:srgbClr val="0A2D6E"/>
                </a:solidFill>
              </a:rPr>
              <a:t>13. Kiel</a:t>
            </a:r>
            <a:endParaRPr lang="de-DE" sz="800" dirty="0">
              <a:solidFill>
                <a:srgbClr val="0A2D6E"/>
              </a:solidFill>
            </a:endParaRPr>
          </a:p>
          <a:p>
            <a:r>
              <a:rPr lang="de-DE" sz="800" b="1" dirty="0">
                <a:solidFill>
                  <a:srgbClr val="005AA0"/>
                </a:solidFill>
              </a:rPr>
              <a:t>GEOMAR Helmholtz Center </a:t>
            </a:r>
            <a:r>
              <a:rPr lang="de-DE" sz="800" b="1" dirty="0" err="1">
                <a:solidFill>
                  <a:srgbClr val="005AA0"/>
                </a:solidFill>
              </a:rPr>
              <a:t>for</a:t>
            </a:r>
            <a:r>
              <a:rPr lang="de-DE" sz="800" b="1" dirty="0">
                <a:solidFill>
                  <a:srgbClr val="005AA0"/>
                </a:solidFill>
              </a:rPr>
              <a:t> </a:t>
            </a:r>
            <a:r>
              <a:rPr lang="de-DE" sz="800" b="1" dirty="0" err="1">
                <a:solidFill>
                  <a:srgbClr val="005AA0"/>
                </a:solidFill>
              </a:rPr>
              <a:t>Ocean</a:t>
            </a:r>
            <a:r>
              <a:rPr lang="de-DE" sz="800" b="1" dirty="0">
                <a:solidFill>
                  <a:srgbClr val="005AA0"/>
                </a:solidFill>
              </a:rPr>
              <a:t> Research </a:t>
            </a:r>
            <a:r>
              <a:rPr lang="de-DE" sz="800" b="1" dirty="0" smtClean="0">
                <a:solidFill>
                  <a:srgbClr val="005AA0"/>
                </a:solidFill>
              </a:rPr>
              <a:t>Kiel</a:t>
            </a:r>
          </a:p>
          <a:p>
            <a:endParaRPr lang="de-DE" sz="400" dirty="0">
              <a:solidFill>
                <a:srgbClr val="0A2D6E"/>
              </a:solidFill>
            </a:endParaRPr>
          </a:p>
          <a:p>
            <a:r>
              <a:rPr lang="de-DE" sz="800" dirty="0" smtClean="0">
                <a:solidFill>
                  <a:srgbClr val="0A2D6E"/>
                </a:solidFill>
              </a:rPr>
              <a:t>14. Cologne</a:t>
            </a:r>
            <a:endParaRPr lang="de-DE" sz="800" dirty="0">
              <a:solidFill>
                <a:srgbClr val="0A2D6E"/>
              </a:solidFill>
            </a:endParaRPr>
          </a:p>
          <a:p>
            <a:r>
              <a:rPr lang="de-DE" sz="800" b="1" dirty="0">
                <a:solidFill>
                  <a:srgbClr val="005AA0"/>
                </a:solidFill>
              </a:rPr>
              <a:t>German Aerospace Center (DLR</a:t>
            </a:r>
            <a:r>
              <a:rPr lang="de-DE" sz="800" b="1" dirty="0" smtClean="0">
                <a:solidFill>
                  <a:srgbClr val="005AA0"/>
                </a:solidFill>
              </a:rPr>
              <a:t>)</a:t>
            </a:r>
          </a:p>
          <a:p>
            <a:endParaRPr lang="de-DE" sz="400" dirty="0">
              <a:solidFill>
                <a:srgbClr val="0A2D6E"/>
              </a:solidFill>
            </a:endParaRPr>
          </a:p>
          <a:p>
            <a:r>
              <a:rPr lang="de-DE" sz="800" dirty="0" smtClean="0">
                <a:solidFill>
                  <a:srgbClr val="0A2D6E"/>
                </a:solidFill>
              </a:rPr>
              <a:t>15. Leipzig</a:t>
            </a:r>
            <a:endParaRPr lang="de-DE" sz="800" dirty="0">
              <a:solidFill>
                <a:srgbClr val="0A2D6E"/>
              </a:solidFill>
            </a:endParaRPr>
          </a:p>
          <a:p>
            <a:r>
              <a:rPr lang="de-DE" sz="800" b="1" dirty="0">
                <a:solidFill>
                  <a:srgbClr val="005AA0"/>
                </a:solidFill>
              </a:rPr>
              <a:t>Helmholtz Center </a:t>
            </a:r>
            <a:r>
              <a:rPr lang="de-DE" sz="800" b="1" dirty="0" err="1">
                <a:solidFill>
                  <a:srgbClr val="005AA0"/>
                </a:solidFill>
              </a:rPr>
              <a:t>for</a:t>
            </a:r>
            <a:r>
              <a:rPr lang="de-DE" sz="800" b="1" dirty="0">
                <a:solidFill>
                  <a:srgbClr val="005AA0"/>
                </a:solidFill>
              </a:rPr>
              <a:t> Environmental Research </a:t>
            </a:r>
            <a:r>
              <a:rPr lang="de-DE" sz="800" b="1" dirty="0" smtClean="0">
                <a:solidFill>
                  <a:srgbClr val="005AA0"/>
                </a:solidFill>
              </a:rPr>
              <a:t>– UFZ</a:t>
            </a:r>
          </a:p>
          <a:p>
            <a:endParaRPr lang="de-DE" sz="400" dirty="0">
              <a:solidFill>
                <a:srgbClr val="0A2D6E"/>
              </a:solidFill>
            </a:endParaRPr>
          </a:p>
          <a:p>
            <a:r>
              <a:rPr lang="de-DE" sz="800" dirty="0" smtClean="0">
                <a:solidFill>
                  <a:srgbClr val="0A2D6E"/>
                </a:solidFill>
              </a:rPr>
              <a:t>16. </a:t>
            </a:r>
            <a:r>
              <a:rPr lang="de-DE" sz="800" dirty="0" err="1" smtClean="0">
                <a:solidFill>
                  <a:srgbClr val="0A2D6E"/>
                </a:solidFill>
              </a:rPr>
              <a:t>Munich</a:t>
            </a:r>
            <a:endParaRPr lang="de-DE" sz="800" dirty="0">
              <a:solidFill>
                <a:srgbClr val="0A2D6E"/>
              </a:solidFill>
            </a:endParaRPr>
          </a:p>
          <a:p>
            <a:r>
              <a:rPr lang="en-US" sz="800" b="1" dirty="0">
                <a:solidFill>
                  <a:srgbClr val="005AA0"/>
                </a:solidFill>
              </a:rPr>
              <a:t>Helmholtz Center Munich </a:t>
            </a:r>
            <a:r>
              <a:rPr lang="en-US" sz="800" b="1" dirty="0" smtClean="0">
                <a:solidFill>
                  <a:srgbClr val="005AA0"/>
                </a:solidFill>
              </a:rPr>
              <a:t>– German </a:t>
            </a:r>
            <a:r>
              <a:rPr lang="en-US" sz="800" b="1" dirty="0">
                <a:solidFill>
                  <a:srgbClr val="005AA0"/>
                </a:solidFill>
              </a:rPr>
              <a:t>Research Center for Health and the </a:t>
            </a:r>
            <a:r>
              <a:rPr lang="en-US" sz="800" b="1" dirty="0" smtClean="0">
                <a:solidFill>
                  <a:srgbClr val="005AA0"/>
                </a:solidFill>
              </a:rPr>
              <a:t>Environment (HMGU)</a:t>
            </a:r>
          </a:p>
          <a:p>
            <a:endParaRPr lang="de-DE" sz="400" dirty="0">
              <a:solidFill>
                <a:srgbClr val="0A2D6E"/>
              </a:solidFill>
            </a:endParaRPr>
          </a:p>
          <a:p>
            <a:r>
              <a:rPr lang="de-DE" sz="800" dirty="0" smtClean="0">
                <a:solidFill>
                  <a:srgbClr val="0A2D6E"/>
                </a:solidFill>
              </a:rPr>
              <a:t>17. Potsdam</a:t>
            </a:r>
            <a:endParaRPr lang="de-DE" sz="800" dirty="0">
              <a:solidFill>
                <a:srgbClr val="0A2D6E"/>
              </a:solidFill>
            </a:endParaRPr>
          </a:p>
          <a:p>
            <a:r>
              <a:rPr lang="de-DE" sz="800" b="1" dirty="0">
                <a:solidFill>
                  <a:srgbClr val="005AA0"/>
                </a:solidFill>
              </a:rPr>
              <a:t>Helmholtz Center Potsdam </a:t>
            </a:r>
            <a:endParaRPr lang="de-DE" sz="800" b="1" dirty="0" smtClean="0">
              <a:solidFill>
                <a:srgbClr val="005AA0"/>
              </a:solidFill>
            </a:endParaRPr>
          </a:p>
          <a:p>
            <a:r>
              <a:rPr lang="de-DE" sz="800" b="1" dirty="0" smtClean="0">
                <a:solidFill>
                  <a:srgbClr val="005AA0"/>
                </a:solidFill>
              </a:rPr>
              <a:t>German </a:t>
            </a:r>
            <a:r>
              <a:rPr lang="de-DE" sz="800" b="1" dirty="0">
                <a:solidFill>
                  <a:srgbClr val="005AA0"/>
                </a:solidFill>
              </a:rPr>
              <a:t>Research Center </a:t>
            </a:r>
            <a:r>
              <a:rPr lang="de-DE" sz="800" b="1" dirty="0" err="1">
                <a:solidFill>
                  <a:srgbClr val="005AA0"/>
                </a:solidFill>
              </a:rPr>
              <a:t>for</a:t>
            </a:r>
            <a:r>
              <a:rPr lang="de-DE" sz="800" b="1" dirty="0">
                <a:solidFill>
                  <a:srgbClr val="005AA0"/>
                </a:solidFill>
              </a:rPr>
              <a:t> </a:t>
            </a:r>
            <a:r>
              <a:rPr lang="de-DE" sz="800" b="1" dirty="0" err="1">
                <a:solidFill>
                  <a:srgbClr val="005AA0"/>
                </a:solidFill>
              </a:rPr>
              <a:t>Geosciences</a:t>
            </a:r>
            <a:r>
              <a:rPr lang="de-DE" sz="800" b="1" dirty="0">
                <a:solidFill>
                  <a:srgbClr val="005AA0"/>
                </a:solidFill>
              </a:rPr>
              <a:t> </a:t>
            </a:r>
            <a:r>
              <a:rPr lang="de-DE" sz="800" b="1" dirty="0" smtClean="0">
                <a:solidFill>
                  <a:srgbClr val="005AA0"/>
                </a:solidFill>
              </a:rPr>
              <a:t>GFZ</a:t>
            </a:r>
          </a:p>
          <a:p>
            <a:endParaRPr lang="de-DE" sz="800" b="1" dirty="0">
              <a:solidFill>
                <a:srgbClr val="005AA0"/>
              </a:solidFill>
            </a:endParaRPr>
          </a:p>
          <a:p>
            <a:r>
              <a:rPr lang="de-DE" sz="800" dirty="0" smtClean="0">
                <a:solidFill>
                  <a:srgbClr val="0A2D6E"/>
                </a:solidFill>
              </a:rPr>
              <a:t>18. </a:t>
            </a:r>
            <a:r>
              <a:rPr lang="de-DE" sz="800" dirty="0" err="1" smtClean="0">
                <a:solidFill>
                  <a:srgbClr val="0A2D6E"/>
                </a:solidFill>
              </a:rPr>
              <a:t>Saarbrucken</a:t>
            </a:r>
            <a:endParaRPr lang="de-DE" sz="800" dirty="0">
              <a:solidFill>
                <a:srgbClr val="0A2D6E"/>
              </a:solidFill>
            </a:endParaRPr>
          </a:p>
          <a:p>
            <a:r>
              <a:rPr lang="de-DE" sz="800" b="1" dirty="0" smtClean="0">
                <a:solidFill>
                  <a:srgbClr val="005AA0"/>
                </a:solidFill>
              </a:rPr>
              <a:t>Helmholtz Center </a:t>
            </a:r>
            <a:r>
              <a:rPr lang="de-DE" sz="800" b="1" dirty="0" err="1" smtClean="0">
                <a:solidFill>
                  <a:srgbClr val="005AA0"/>
                </a:solidFill>
              </a:rPr>
              <a:t>for</a:t>
            </a:r>
            <a:r>
              <a:rPr lang="de-DE" sz="800" b="1" dirty="0" smtClean="0">
                <a:solidFill>
                  <a:srgbClr val="005AA0"/>
                </a:solidFill>
              </a:rPr>
              <a:t> Information Security – CISPA</a:t>
            </a:r>
          </a:p>
          <a:p>
            <a:endParaRPr lang="de-DE" sz="800" b="1" dirty="0">
              <a:solidFill>
                <a:srgbClr val="005AA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940152" y="212906"/>
            <a:ext cx="1454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aseline="0" dirty="0" smtClean="0">
                <a:solidFill>
                  <a:srgbClr val="00589C"/>
                </a:solidFill>
                <a:latin typeface="Source Sans Pro Semibold" panose="020B0603030403020204" pitchFamily="34" charset="0"/>
              </a:rPr>
              <a:t>Research Areas:</a:t>
            </a:r>
            <a:endParaRPr lang="de-DE" sz="900" i="1" dirty="0">
              <a:solidFill>
                <a:srgbClr val="00589C"/>
              </a:solidFill>
              <a:latin typeface="Source Sans Pro Semibold" panose="020B0603030403020204" pitchFamily="34" charset="0"/>
            </a:endParaRPr>
          </a:p>
          <a:p>
            <a:endParaRPr lang="de-DE" sz="400" i="1" baseline="0" dirty="0" smtClean="0">
              <a:solidFill>
                <a:srgbClr val="00589C"/>
              </a:solidFill>
              <a:latin typeface="Source Sans Pro Semibold" panose="020B0603030403020204" pitchFamily="34" charset="0"/>
              <a:cs typeface="Arial" panose="020B0604020202020204" pitchFamily="34" charset="0"/>
            </a:endParaRPr>
          </a:p>
          <a:p>
            <a:r>
              <a:rPr lang="de-DE" sz="800" baseline="0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de-DE" sz="800" baseline="0" dirty="0" err="1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de-DE" sz="800" baseline="0" dirty="0" smtClean="0">
              <a:solidFill>
                <a:srgbClr val="005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de-DE" sz="800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Earth </a:t>
            </a:r>
            <a:r>
              <a:rPr lang="de-DE" sz="800" dirty="0" err="1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800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Environment</a:t>
            </a:r>
          </a:p>
          <a:p>
            <a:pPr>
              <a:spcBef>
                <a:spcPts val="300"/>
              </a:spcBef>
            </a:pPr>
            <a:r>
              <a:rPr lang="de-DE" sz="800" baseline="0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de-DE" sz="800" baseline="0" dirty="0" err="1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endParaRPr lang="de-DE" sz="800" baseline="0" dirty="0" smtClean="0">
              <a:solidFill>
                <a:srgbClr val="005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462266" y="284914"/>
            <a:ext cx="157497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Aeronautics</a:t>
            </a:r>
            <a:r>
              <a:rPr lang="de-DE" sz="800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Space </a:t>
            </a:r>
          </a:p>
          <a:p>
            <a:r>
              <a:rPr lang="de-DE" sz="800" dirty="0" err="1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800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Transport</a:t>
            </a:r>
          </a:p>
          <a:p>
            <a:pPr>
              <a:spcBef>
                <a:spcPts val="300"/>
              </a:spcBef>
            </a:pPr>
            <a:r>
              <a:rPr lang="de-DE" sz="800" baseline="0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</a:t>
            </a:r>
          </a:p>
          <a:p>
            <a:pPr>
              <a:spcBef>
                <a:spcPts val="300"/>
              </a:spcBef>
            </a:pPr>
            <a:r>
              <a:rPr lang="de-DE" sz="800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endParaRPr lang="de-DE" sz="800" baseline="0" dirty="0" smtClean="0">
              <a:solidFill>
                <a:srgbClr val="005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bgerundetes Rechteck 11"/>
          <p:cNvSpPr/>
          <p:nvPr/>
        </p:nvSpPr>
        <p:spPr>
          <a:xfrm>
            <a:off x="6064277" y="464934"/>
            <a:ext cx="91899" cy="91899"/>
          </a:xfrm>
          <a:prstGeom prst="roundRect">
            <a:avLst/>
          </a:prstGeom>
          <a:solidFill>
            <a:srgbClr val="FFD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Abgerundetes Rechteck 17"/>
          <p:cNvSpPr/>
          <p:nvPr/>
        </p:nvSpPr>
        <p:spPr>
          <a:xfrm>
            <a:off x="6064277" y="625063"/>
            <a:ext cx="91899" cy="91899"/>
          </a:xfrm>
          <a:prstGeom prst="roundRect">
            <a:avLst/>
          </a:prstGeom>
          <a:solidFill>
            <a:srgbClr val="326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Abgerundetes Rechteck 18"/>
          <p:cNvSpPr/>
          <p:nvPr/>
        </p:nvSpPr>
        <p:spPr>
          <a:xfrm>
            <a:off x="6064277" y="788979"/>
            <a:ext cx="91899" cy="91899"/>
          </a:xfrm>
          <a:prstGeom prst="roundRect">
            <a:avLst/>
          </a:prstGeom>
          <a:solidFill>
            <a:srgbClr val="D23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Abgerundetes Rechteck 19"/>
          <p:cNvSpPr/>
          <p:nvPr/>
        </p:nvSpPr>
        <p:spPr>
          <a:xfrm>
            <a:off x="7416316" y="337031"/>
            <a:ext cx="91899" cy="91899"/>
          </a:xfrm>
          <a:prstGeom prst="roundRect">
            <a:avLst/>
          </a:prstGeom>
          <a:solidFill>
            <a:srgbClr val="50C8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Abgerundetes Rechteck 20"/>
          <p:cNvSpPr/>
          <p:nvPr/>
        </p:nvSpPr>
        <p:spPr>
          <a:xfrm>
            <a:off x="7416316" y="625063"/>
            <a:ext cx="91899" cy="91899"/>
          </a:xfrm>
          <a:prstGeom prst="round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Abgerundetes Rechteck 21"/>
          <p:cNvSpPr/>
          <p:nvPr/>
        </p:nvSpPr>
        <p:spPr>
          <a:xfrm>
            <a:off x="7416316" y="788970"/>
            <a:ext cx="91899" cy="91899"/>
          </a:xfrm>
          <a:prstGeom prst="roundRect">
            <a:avLst/>
          </a:prstGeom>
          <a:solidFill>
            <a:srgbClr val="A023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/>
        </p:nvSpPr>
        <p:spPr>
          <a:xfrm>
            <a:off x="5968251" y="212906"/>
            <a:ext cx="2815749" cy="755418"/>
          </a:xfrm>
          <a:prstGeom prst="rect">
            <a:avLst/>
          </a:prstGeom>
          <a:noFill/>
          <a:ln w="12700">
            <a:solidFill>
              <a:srgbClr val="00589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98" y="827454"/>
            <a:ext cx="3089289" cy="404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2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19116C0C-86EB-4217-8872-F9CC70D2A26B" descr="724E8A85-5513-41E0-9BD6-8289B36E5706@hom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000"/>
                    </a14:imgEffect>
                    <a14:imgEffect>
                      <a14:saturation sat="10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21863" b="7222"/>
          <a:stretch/>
        </p:blipFill>
        <p:spPr bwMode="auto">
          <a:xfrm>
            <a:off x="-508" y="1227539"/>
            <a:ext cx="9144508" cy="361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itel 1"/>
          <p:cNvSpPr txBox="1">
            <a:spLocks/>
          </p:cNvSpPr>
          <p:nvPr/>
        </p:nvSpPr>
        <p:spPr>
          <a:xfrm>
            <a:off x="359243" y="219601"/>
            <a:ext cx="8425225" cy="339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2D6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Helmholtz </a:t>
            </a: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A2D6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Information &amp; Data </a:t>
            </a: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2D6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Science </a:t>
            </a:r>
            <a:r>
              <a:rPr kumimoji="0" lang="de-DE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A2D6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Incubator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rgbClr val="0A2D6E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0" name="Untertitel 2"/>
          <p:cNvSpPr txBox="1">
            <a:spLocks/>
          </p:cNvSpPr>
          <p:nvPr/>
        </p:nvSpPr>
        <p:spPr>
          <a:xfrm>
            <a:off x="265986" y="576290"/>
            <a:ext cx="8424000" cy="267574"/>
          </a:xfrm>
          <a:prstGeom prst="rect">
            <a:avLst/>
          </a:prstGeom>
        </p:spPr>
        <p:txBody>
          <a:bodyPr/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ct val="20000"/>
              </a:spcBef>
              <a:spcAft>
                <a:spcPts val="0"/>
              </a:spcAft>
              <a:buClr>
                <a:srgbClr val="8CB423"/>
              </a:buClr>
              <a:buSzTx/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5A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Helmholtz Information &amp; Data Science Academy (HIDA) 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606088" y="2211710"/>
            <a:ext cx="1733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6 Data Science Research Schools </a:t>
            </a:r>
            <a:endParaRPr kumimoji="0" lang="de-DE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porate S" panose="00000500000000000000" pitchFamily="50" charset="0"/>
              <a:ea typeface="+mn-ea"/>
              <a:cs typeface="+mn-cs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260781" y="1774853"/>
            <a:ext cx="2078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Over 280 </a:t>
            </a:r>
            <a:r>
              <a:rPr kumimoji="0" lang="de-DE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PhD</a:t>
            </a:r>
            <a:r>
              <a:rPr kumimoji="0" lang="de-DE" sz="12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 </a:t>
            </a:r>
            <a:r>
              <a:rPr kumimoji="0" lang="de-DE" sz="12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students</a:t>
            </a:r>
            <a:endParaRPr kumimoji="0" lang="de-DE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porate S" panose="00000500000000000000" pitchFamily="50" charset="0"/>
              <a:ea typeface="+mn-ea"/>
              <a:cs typeface="+mn-cs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15516" y="2830165"/>
            <a:ext cx="2307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Network </a:t>
            </a:r>
            <a:r>
              <a:rPr kumimoji="0" lang="de-DE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of</a:t>
            </a:r>
            <a:r>
              <a: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 13 </a:t>
            </a:r>
            <a:r>
              <a:rPr kumimoji="0" lang="de-DE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research</a:t>
            </a:r>
            <a:r>
              <a: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 </a:t>
            </a:r>
            <a:r>
              <a:rPr kumimoji="0" lang="de-DE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centers</a:t>
            </a:r>
            <a:r>
              <a: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 </a:t>
            </a:r>
            <a:r>
              <a:rPr kumimoji="0" lang="de-DE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and</a:t>
            </a:r>
            <a:r>
              <a: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 17 </a:t>
            </a:r>
            <a:r>
              <a:rPr kumimoji="0" lang="de-DE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universities</a:t>
            </a:r>
            <a:endParaRPr kumimoji="0" lang="de-DE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porate S" panose="00000500000000000000" pitchFamily="50" charset="0"/>
              <a:ea typeface="+mn-ea"/>
              <a:cs typeface="+mn-cs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360571" y="2990730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Helmholtz-</a:t>
            </a:r>
            <a:r>
              <a:rPr kumimoji="0" lang="de-DE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wide</a:t>
            </a:r>
            <a:r>
              <a:rPr lang="de-DE" sz="1200" b="1" kern="0" dirty="0">
                <a:solidFill>
                  <a:prstClr val="black"/>
                </a:solidFill>
                <a:latin typeface="Corporate S" panose="00000500000000000000" pitchFamily="50" charset="0"/>
              </a:rPr>
              <a:t> </a:t>
            </a:r>
            <a:r>
              <a:rPr lang="de-DE" sz="1200" b="1" kern="0" dirty="0" err="1" smtClean="0">
                <a:solidFill>
                  <a:prstClr val="black"/>
                </a:solidFill>
                <a:latin typeface="Corporate S" panose="00000500000000000000" pitchFamily="50" charset="0"/>
              </a:rPr>
              <a:t>knowledge</a:t>
            </a:r>
            <a:r>
              <a:rPr lang="de-DE" sz="1200" b="1" kern="0" dirty="0" smtClean="0">
                <a:solidFill>
                  <a:prstClr val="black"/>
                </a:solidFill>
                <a:latin typeface="Corporate S" panose="00000500000000000000" pitchFamily="50" charset="0"/>
              </a:rPr>
              <a:t> </a:t>
            </a:r>
            <a:r>
              <a:rPr lang="de-DE" sz="1200" b="1" kern="0" dirty="0" err="1" smtClean="0">
                <a:solidFill>
                  <a:prstClr val="black"/>
                </a:solidFill>
                <a:latin typeface="Corporate S" panose="00000500000000000000" pitchFamily="50" charset="0"/>
              </a:rPr>
              <a:t>exchange</a:t>
            </a:r>
            <a:r>
              <a:rPr lang="de-DE" sz="1200" b="1" kern="0" dirty="0" smtClean="0">
                <a:solidFill>
                  <a:prstClr val="black"/>
                </a:solidFill>
                <a:latin typeface="Corporate S" panose="00000500000000000000" pitchFamily="50" charset="0"/>
              </a:rPr>
              <a:t> </a:t>
            </a:r>
            <a:r>
              <a:rPr lang="de-DE" sz="1200" b="1" kern="0" dirty="0" err="1" smtClean="0">
                <a:solidFill>
                  <a:prstClr val="black"/>
                </a:solidFill>
                <a:latin typeface="Corporate S" panose="00000500000000000000" pitchFamily="50" charset="0"/>
              </a:rPr>
              <a:t>and</a:t>
            </a:r>
            <a:r>
              <a:rPr lang="de-DE" sz="1200" b="1" kern="0" dirty="0" smtClean="0">
                <a:solidFill>
                  <a:prstClr val="black"/>
                </a:solidFill>
                <a:latin typeface="Corporate S" panose="00000500000000000000" pitchFamily="50" charset="0"/>
              </a:rPr>
              <a:t> </a:t>
            </a:r>
            <a:r>
              <a:rPr lang="de-DE" sz="1200" b="1" kern="0" dirty="0" err="1" smtClean="0">
                <a:solidFill>
                  <a:prstClr val="black"/>
                </a:solidFill>
                <a:latin typeface="Corporate S" panose="00000500000000000000" pitchFamily="50" charset="0"/>
              </a:rPr>
              <a:t>transfer</a:t>
            </a:r>
            <a:r>
              <a:rPr lang="de-DE" sz="1200" b="1" kern="0" dirty="0" smtClean="0">
                <a:solidFill>
                  <a:prstClr val="black"/>
                </a:solidFill>
                <a:latin typeface="Corporate S" panose="00000500000000000000" pitchFamily="50" charset="0"/>
              </a:rPr>
              <a:t> </a:t>
            </a:r>
            <a:r>
              <a:rPr lang="de-DE" sz="1200" b="1" kern="0" dirty="0" err="1" smtClean="0">
                <a:solidFill>
                  <a:prstClr val="black"/>
                </a:solidFill>
                <a:latin typeface="Corporate S" panose="00000500000000000000" pitchFamily="50" charset="0"/>
              </a:rPr>
              <a:t>of</a:t>
            </a:r>
            <a:r>
              <a:rPr lang="de-DE" sz="1200" b="1" kern="0" dirty="0" smtClean="0">
                <a:solidFill>
                  <a:prstClr val="black"/>
                </a:solidFill>
                <a:latin typeface="Corporate S" panose="00000500000000000000" pitchFamily="50" charset="0"/>
              </a:rPr>
              <a:t> </a:t>
            </a:r>
            <a:r>
              <a:rPr lang="de-DE" sz="1200" b="1" kern="0" dirty="0" err="1" smtClean="0">
                <a:solidFill>
                  <a:prstClr val="black"/>
                </a:solidFill>
                <a:latin typeface="Corporate S" panose="00000500000000000000" pitchFamily="50" charset="0"/>
              </a:rPr>
              <a:t>methods</a:t>
            </a:r>
            <a:endParaRPr kumimoji="0" lang="de-DE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porate S" panose="00000500000000000000" pitchFamily="50" charset="0"/>
              <a:ea typeface="+mn-ea"/>
              <a:cs typeface="+mn-cs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724128" y="3637061"/>
            <a:ext cx="2552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Data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Science Job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Börse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 &amp; Career </a:t>
            </a:r>
            <a:r>
              <a:rPr lang="en-US" sz="1200" b="1" kern="0" dirty="0" smtClean="0">
                <a:solidFill>
                  <a:prstClr val="black"/>
                </a:solidFill>
                <a:latin typeface="Corporate S" panose="00000500000000000000" pitchFamily="50" charset="0"/>
              </a:rPr>
              <a:t>Events</a:t>
            </a:r>
            <a:endParaRPr kumimoji="0" lang="de-DE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porate S" panose="00000500000000000000" pitchFamily="50" charset="0"/>
              <a:ea typeface="+mn-ea"/>
              <a:cs typeface="+mn-cs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733965" y="1546158"/>
            <a:ext cx="2582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Data Science Events (</a:t>
            </a:r>
            <a:r>
              <a:rPr kumimoji="0" lang="de-DE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Conferences</a:t>
            </a:r>
            <a:r>
              <a: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, </a:t>
            </a:r>
            <a:r>
              <a:rPr kumimoji="0" lang="de-DE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Hackathons</a:t>
            </a:r>
            <a:r>
              <a:rPr lang="de-DE" sz="1200" b="1" kern="0" noProof="0" dirty="0" smtClean="0">
                <a:solidFill>
                  <a:prstClr val="black"/>
                </a:solidFill>
                <a:latin typeface="Corporate S" panose="00000500000000000000" pitchFamily="50" charset="0"/>
              </a:rPr>
              <a:t>, Lectures)</a:t>
            </a:r>
            <a:r>
              <a: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 &amp; Trainings </a:t>
            </a:r>
            <a:r>
              <a:rPr kumimoji="0" lang="de-DE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for</a:t>
            </a:r>
            <a:r>
              <a: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 </a:t>
            </a:r>
            <a:r>
              <a:rPr kumimoji="0" lang="de-DE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researchers</a:t>
            </a:r>
            <a:r>
              <a: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 </a:t>
            </a:r>
            <a:r>
              <a:rPr kumimoji="0" lang="de-DE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of</a:t>
            </a:r>
            <a:r>
              <a: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 all </a:t>
            </a:r>
            <a:r>
              <a:rPr kumimoji="0" lang="de-DE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programs</a:t>
            </a:r>
            <a:endParaRPr kumimoji="0" lang="de-DE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porate S" panose="00000500000000000000" pitchFamily="50" charset="0"/>
              <a:ea typeface="+mn-ea"/>
              <a:cs typeface="+mn-cs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765693" y="2362113"/>
            <a:ext cx="2177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Funding</a:t>
            </a:r>
            <a:r>
              <a: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 </a:t>
            </a:r>
            <a:r>
              <a:rPr kumimoji="0" lang="de-DE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Opportunities</a:t>
            </a:r>
            <a:r>
              <a: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,</a:t>
            </a:r>
            <a:r>
              <a:rPr kumimoji="0" lang="de-DE" sz="12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 </a:t>
            </a:r>
            <a:r>
              <a:rPr kumimoji="0" lang="de-DE" sz="12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exchange</a:t>
            </a:r>
            <a:r>
              <a:rPr kumimoji="0" lang="de-DE" sz="12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 </a:t>
            </a:r>
            <a:r>
              <a:rPr kumimoji="0" lang="de-DE" sz="12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programs</a:t>
            </a:r>
            <a:r>
              <a:rPr kumimoji="0" lang="de-DE" sz="12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 </a:t>
            </a:r>
            <a:r>
              <a:rPr kumimoji="0" lang="de-DE" sz="12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and</a:t>
            </a:r>
            <a:r>
              <a:rPr kumimoji="0" lang="de-DE" sz="12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 </a:t>
            </a:r>
            <a:r>
              <a:rPr kumimoji="0" lang="de-DE" sz="12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networks</a:t>
            </a:r>
            <a:endParaRPr kumimoji="0" lang="de-DE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porate S" panose="00000500000000000000" pitchFamily="50" charset="0"/>
              <a:ea typeface="+mn-ea"/>
              <a:cs typeface="+mn-cs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978148" y="3867894"/>
            <a:ext cx="3195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Worldwide Employer Branding &amp; Recruiting of </a:t>
            </a:r>
            <a:b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</a:b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High Potentials for all</a:t>
            </a:r>
            <a: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 Helmholtz Centers</a:t>
            </a:r>
            <a:endParaRPr kumimoji="0" lang="de-DE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porate S" panose="00000500000000000000" pitchFamily="50" charset="0"/>
              <a:ea typeface="+mn-ea"/>
              <a:cs typeface="+mn-cs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658494" y="1063386"/>
            <a:ext cx="5829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5AA0"/>
                </a:solidFill>
                <a:effectLst/>
                <a:uLnTx/>
                <a:uFillTx/>
                <a:latin typeface="Hermann Bold" panose="00000800000000000000" pitchFamily="50" charset="0"/>
                <a:ea typeface="+mn-ea"/>
                <a:cs typeface="+mn-cs"/>
              </a:rPr>
              <a:t>HIDA </a:t>
            </a:r>
            <a:r>
              <a:rPr lang="en-US" sz="1200" b="1" kern="0" dirty="0">
                <a:solidFill>
                  <a:prstClr val="black"/>
                </a:solidFill>
                <a:latin typeface="Corporate S" panose="00000500000000000000" pitchFamily="50" charset="0"/>
              </a:rPr>
              <a:t>is Germany’s largest postgraduate training network in the field of information and data science</a:t>
            </a:r>
            <a:endParaRPr lang="de-DE" sz="1200" b="1" kern="0" dirty="0">
              <a:solidFill>
                <a:prstClr val="black"/>
              </a:solidFill>
              <a:latin typeface="Corporate S" panose="00000500000000000000" pitchFamily="50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260781" y="3439487"/>
            <a:ext cx="2524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1" indent="-171450" algn="ctr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5AA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International Network </a:t>
            </a:r>
            <a:br>
              <a: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</a:br>
            <a:r>
              <a: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„</a:t>
            </a:r>
            <a:r>
              <a:rPr kumimoji="0" lang="de-DE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Friends</a:t>
            </a:r>
            <a:r>
              <a: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 </a:t>
            </a:r>
            <a:r>
              <a:rPr kumimoji="0" lang="de-DE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of</a:t>
            </a:r>
            <a: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 HIDA</a:t>
            </a:r>
            <a:r>
              <a: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porate S" panose="00000500000000000000" pitchFamily="50" charset="0"/>
                <a:ea typeface="+mn-ea"/>
                <a:cs typeface="+mn-cs"/>
              </a:rPr>
              <a:t>“</a:t>
            </a:r>
            <a:endParaRPr kumimoji="0" lang="de-DE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porate S" panose="00000500000000000000" pitchFamily="50" charset="0"/>
              <a:ea typeface="+mn-ea"/>
              <a:cs typeface="+mn-cs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054" y="2337405"/>
            <a:ext cx="2407565" cy="81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8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3528" y="159482"/>
            <a:ext cx="7886700" cy="9941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F1F0F9"/>
              </a:buClr>
              <a:buSzPts val="4400"/>
            </a:pPr>
            <a:r>
              <a:rPr lang="de-DE" dirty="0" err="1">
                <a:sym typeface="Arial"/>
              </a:rPr>
              <a:t>Get</a:t>
            </a:r>
            <a:r>
              <a:rPr lang="de-DE" dirty="0">
                <a:sym typeface="Arial"/>
              </a:rPr>
              <a:t> in </a:t>
            </a:r>
            <a:r>
              <a:rPr lang="de-DE" dirty="0" err="1">
                <a:sym typeface="Arial"/>
              </a:rPr>
              <a:t>touch</a:t>
            </a:r>
            <a:r>
              <a:rPr lang="de-DE" dirty="0">
                <a:sym typeface="Arial"/>
              </a:rPr>
              <a:t> </a:t>
            </a:r>
            <a:r>
              <a:rPr lang="de-DE" dirty="0" err="1">
                <a:sym typeface="Arial"/>
              </a:rPr>
              <a:t>with</a:t>
            </a:r>
            <a:r>
              <a:rPr lang="de-DE" dirty="0">
                <a:sym typeface="Arial"/>
              </a:rPr>
              <a:t> HIDA</a:t>
            </a:r>
            <a:br>
              <a:rPr lang="de-DE" dirty="0">
                <a:sym typeface="Arial"/>
              </a:rPr>
            </a:br>
            <a:endParaRPr lang="en-US" dirty="0">
              <a:sym typeface="Arial"/>
            </a:endParaRPr>
          </a:p>
        </p:txBody>
      </p:sp>
      <p:sp>
        <p:nvSpPr>
          <p:cNvPr id="94" name="Google Shape;94;p14"/>
          <p:cNvSpPr txBox="1">
            <a:spLocks noGrp="1"/>
          </p:cNvSpPr>
          <p:nvPr>
            <p:ph type="body" idx="1"/>
          </p:nvPr>
        </p:nvSpPr>
        <p:spPr>
          <a:xfrm>
            <a:off x="539552" y="1153654"/>
            <a:ext cx="5386470" cy="3339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indent="-342900">
              <a:lnSpc>
                <a:spcPct val="120000"/>
              </a:lnSpc>
              <a:spcBef>
                <a:spcPts val="0"/>
              </a:spcBef>
              <a:buClr>
                <a:srgbClr val="8CB423"/>
              </a:buClr>
              <a:buSzPts val="2080"/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Follow HIDA </a:t>
            </a:r>
            <a:br>
              <a:rPr lang="en-US" sz="18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r>
              <a:rPr lang="en-US" sz="18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on</a:t>
            </a:r>
            <a:r>
              <a:rPr lang="en-US" sz="1800" dirty="0" smtClean="0">
                <a:solidFill>
                  <a:srgbClr val="F1F0F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twitter </a:t>
            </a:r>
            <a:r>
              <a:rPr lang="en-US" sz="18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 </a:t>
            </a:r>
            <a:r>
              <a:rPr lang="en-US" sz="18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hlinkClick r:id="rId4"/>
              </a:rPr>
              <a:t>@</a:t>
            </a:r>
            <a:r>
              <a:rPr lang="en-US" sz="1800" dirty="0" err="1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hlinkClick r:id="rId4"/>
              </a:rPr>
              <a:t>HIDAdigital</a:t>
            </a:r>
            <a:r>
              <a:rPr lang="en-US" sz="18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/>
            </a:r>
            <a:br>
              <a:rPr lang="en-US" sz="18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r>
              <a:rPr lang="en-US" sz="18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hlinkClick r:id="rId5"/>
              </a:rPr>
              <a:t>on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hlinkClick r:id="rId5"/>
              </a:rPr>
              <a:t>LinkedIn </a:t>
            </a:r>
            <a:endParaRPr lang="en-US" sz="180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8CB423"/>
              </a:buClr>
              <a:buSzPts val="2080"/>
              <a:buNone/>
            </a:pPr>
            <a:endParaRPr lang="en-US" sz="180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  <a:hlinkClick r:id="rId6"/>
            </a:endParaRPr>
          </a:p>
          <a:p>
            <a:pPr indent="-342900">
              <a:lnSpc>
                <a:spcPct val="120000"/>
              </a:lnSpc>
              <a:spcBef>
                <a:spcPts val="0"/>
              </a:spcBef>
              <a:buClr>
                <a:srgbClr val="8CB423"/>
              </a:buClr>
              <a:buSzPts val="2080"/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hlinkClick r:id="rId6"/>
              </a:rPr>
              <a:t>Subscribe </a:t>
            </a:r>
            <a:r>
              <a:rPr lang="en-US" sz="18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hlinkClick r:id="rId6"/>
              </a:rPr>
              <a:t>to our 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hlinkClick r:id="rId6"/>
              </a:rPr>
              <a:t>HIDA Newsletter</a:t>
            </a:r>
            <a:endParaRPr lang="en-US" sz="18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indent="-342900">
              <a:lnSpc>
                <a:spcPct val="120000"/>
              </a:lnSpc>
              <a:spcBef>
                <a:spcPts val="1425"/>
              </a:spcBef>
              <a:buClr>
                <a:srgbClr val="8CB423"/>
              </a:buClr>
              <a:buSzPts val="2080"/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Explore </a:t>
            </a:r>
            <a:r>
              <a:rPr lang="en-US" sz="18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our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website </a:t>
            </a:r>
            <a:r>
              <a:rPr lang="en-US" sz="1800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hlinkClick r:id="rId7"/>
              </a:rPr>
              <a:t>www.helmholtz-hida.de</a:t>
            </a:r>
            <a:r>
              <a:rPr lang="en-US" sz="1800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</a:p>
          <a:p>
            <a:pPr indent="-342900">
              <a:lnSpc>
                <a:spcPct val="120000"/>
              </a:lnSpc>
              <a:spcBef>
                <a:spcPts val="1425"/>
              </a:spcBef>
              <a:buClr>
                <a:srgbClr val="8CB423"/>
              </a:buClr>
              <a:buSzPts val="2080"/>
              <a:buFont typeface="Wingdings" panose="05000000000000000000" pitchFamily="2" charset="2"/>
              <a:buChar char="§"/>
            </a:pPr>
            <a:endParaRPr lang="en-US" sz="220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8"/>
          <a:srcRect r="-1599" b="14451"/>
          <a:stretch/>
        </p:blipFill>
        <p:spPr bwMode="auto">
          <a:xfrm>
            <a:off x="6142046" y="1206689"/>
            <a:ext cx="2545535" cy="323302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3928" y="1146946"/>
            <a:ext cx="1557336" cy="87210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4666992" y="919225"/>
            <a:ext cx="1458595" cy="147688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95441" y="3867894"/>
            <a:ext cx="1121761" cy="40237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8084" y="387673"/>
            <a:ext cx="32250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87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Research </a:t>
            </a:r>
            <a:r>
              <a:rPr lang="de-DE" dirty="0"/>
              <a:t>G</a:t>
            </a:r>
            <a:r>
              <a:rPr lang="de-DE" dirty="0" smtClean="0"/>
              <a:t>rants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Doctoral</a:t>
            </a:r>
            <a:r>
              <a:rPr lang="de-DE" dirty="0" smtClean="0"/>
              <a:t> </a:t>
            </a:r>
            <a:r>
              <a:rPr lang="de-DE" dirty="0" err="1" smtClean="0"/>
              <a:t>Students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Postdocs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Helmholtz Visiting Researcher Grant and Trainee Network</a:t>
            </a:r>
            <a:endParaRPr lang="en-US" dirty="0"/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6"/>
          </p:nvPr>
        </p:nvSpPr>
        <p:spPr>
          <a:xfrm>
            <a:off x="349727" y="1131590"/>
            <a:ext cx="5230386" cy="126047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Two funding lines: </a:t>
            </a:r>
            <a:endParaRPr lang="en-US" dirty="0" smtClean="0"/>
          </a:p>
          <a:p>
            <a:pPr marL="457200" indent="-457200">
              <a:buAutoNum type="arabicPeriod"/>
            </a:pPr>
            <a:r>
              <a:rPr lang="en-US" u="sng" dirty="0" smtClean="0"/>
              <a:t>T</a:t>
            </a:r>
            <a:r>
              <a:rPr lang="en-US" u="sng" dirty="0" smtClean="0"/>
              <a:t>rainee </a:t>
            </a:r>
            <a:r>
              <a:rPr lang="en-US" u="sng" dirty="0"/>
              <a:t>Network </a:t>
            </a:r>
            <a:r>
              <a:rPr lang="en-US" dirty="0"/>
              <a:t>(for </a:t>
            </a:r>
            <a:r>
              <a:rPr lang="en-US" dirty="0" smtClean="0"/>
              <a:t>Helmholtz researchers </a:t>
            </a:r>
            <a:r>
              <a:rPr lang="en-US" dirty="0"/>
              <a:t>who want to go to </a:t>
            </a:r>
            <a:r>
              <a:rPr lang="en-US" dirty="0" smtClean="0"/>
              <a:t>another </a:t>
            </a:r>
            <a:r>
              <a:rPr lang="en-US" dirty="0"/>
              <a:t>Helmholtz Center)</a:t>
            </a:r>
          </a:p>
          <a:p>
            <a:pPr marL="457200" indent="-457200">
              <a:buAutoNum type="arabicPeriod"/>
            </a:pPr>
            <a:r>
              <a:rPr lang="en-US" u="sng" dirty="0"/>
              <a:t>Helmholtz Visiting Researcher Grant </a:t>
            </a:r>
            <a:r>
              <a:rPr lang="en-US" dirty="0"/>
              <a:t>(for researchers from external institutions who want to go to a Helmholtz Center) </a:t>
            </a:r>
            <a:endParaRPr lang="en-US" dirty="0" smtClean="0"/>
          </a:p>
          <a:p>
            <a:pPr fontAlgn="base"/>
            <a:r>
              <a:rPr lang="en-US" dirty="0" smtClean="0"/>
              <a:t>Both </a:t>
            </a:r>
            <a:r>
              <a:rPr lang="en-US" dirty="0"/>
              <a:t>programs offer </a:t>
            </a:r>
            <a:r>
              <a:rPr lang="en-US" dirty="0" smtClean="0"/>
              <a:t>self-organized fully funded short-term </a:t>
            </a:r>
            <a:r>
              <a:rPr lang="en-US" dirty="0"/>
              <a:t>research stays </a:t>
            </a:r>
            <a:r>
              <a:rPr lang="en-US" dirty="0" smtClean="0"/>
              <a:t>(for projects with a </a:t>
            </a:r>
            <a:r>
              <a:rPr lang="en-US" b="1" dirty="0" smtClean="0"/>
              <a:t>strong link to data/information science</a:t>
            </a:r>
            <a:r>
              <a:rPr lang="en-US" dirty="0" smtClean="0"/>
              <a:t>) at one of the 18 </a:t>
            </a:r>
            <a:r>
              <a:rPr lang="en-US" dirty="0"/>
              <a:t>Helmholtz </a:t>
            </a:r>
            <a:r>
              <a:rPr lang="en-US" dirty="0" smtClean="0"/>
              <a:t>centers</a:t>
            </a:r>
          </a:p>
          <a:p>
            <a:pPr fontAlgn="base"/>
            <a:r>
              <a:rPr lang="en-US" dirty="0" smtClean="0"/>
              <a:t>Aim</a:t>
            </a:r>
            <a:r>
              <a:rPr lang="en-US" dirty="0"/>
              <a:t>: </a:t>
            </a:r>
            <a:r>
              <a:rPr lang="en-US" dirty="0" smtClean="0"/>
              <a:t>Kick of new </a:t>
            </a:r>
            <a:r>
              <a:rPr lang="en-US" dirty="0"/>
              <a:t>collaborations, apply your data science skills and expand your research portfolio</a:t>
            </a:r>
          </a:p>
          <a:p>
            <a:pPr fontAlgn="base"/>
            <a:endParaRPr lang="en-US" dirty="0" smtClean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080" y="1167594"/>
            <a:ext cx="3402304" cy="340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6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Research </a:t>
            </a:r>
            <a:r>
              <a:rPr lang="de-DE" dirty="0"/>
              <a:t>G</a:t>
            </a:r>
            <a:r>
              <a:rPr lang="de-DE" dirty="0" smtClean="0"/>
              <a:t>rants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Doctoral</a:t>
            </a:r>
            <a:r>
              <a:rPr lang="de-DE" dirty="0" smtClean="0"/>
              <a:t> </a:t>
            </a:r>
            <a:r>
              <a:rPr lang="de-DE" dirty="0" err="1" smtClean="0"/>
              <a:t>Students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Postdocs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b="1" dirty="0" err="1" smtClean="0">
                <a:latin typeface="+mj-lt"/>
              </a:rPr>
              <a:t>Which</a:t>
            </a:r>
            <a:r>
              <a:rPr lang="de-DE" b="1" dirty="0" smtClean="0">
                <a:latin typeface="+mj-lt"/>
              </a:rPr>
              <a:t> </a:t>
            </a:r>
            <a:r>
              <a:rPr lang="de-DE" b="1" dirty="0" err="1" smtClean="0">
                <a:latin typeface="+mj-lt"/>
              </a:rPr>
              <a:t>grant</a:t>
            </a:r>
            <a:r>
              <a:rPr lang="de-DE" b="1" dirty="0" smtClean="0">
                <a:latin typeface="+mj-lt"/>
              </a:rPr>
              <a:t> </a:t>
            </a:r>
            <a:r>
              <a:rPr lang="de-DE" b="1" dirty="0" err="1" smtClean="0">
                <a:latin typeface="+mj-lt"/>
              </a:rPr>
              <a:t>should</a:t>
            </a:r>
            <a:r>
              <a:rPr lang="de-DE" b="1" dirty="0" smtClean="0">
                <a:latin typeface="+mj-lt"/>
              </a:rPr>
              <a:t> I </a:t>
            </a:r>
            <a:r>
              <a:rPr lang="de-DE" b="1" dirty="0" err="1" smtClean="0">
                <a:latin typeface="+mj-lt"/>
              </a:rPr>
              <a:t>apply</a:t>
            </a:r>
            <a:r>
              <a:rPr lang="de-DE" b="1" dirty="0" smtClean="0">
                <a:latin typeface="+mj-lt"/>
              </a:rPr>
              <a:t> </a:t>
            </a:r>
            <a:r>
              <a:rPr lang="de-DE" b="1" dirty="0" err="1" smtClean="0">
                <a:latin typeface="+mj-lt"/>
              </a:rPr>
              <a:t>for</a:t>
            </a:r>
            <a:r>
              <a:rPr lang="de-DE" b="1" dirty="0" smtClean="0">
                <a:latin typeface="+mj-lt"/>
              </a:rPr>
              <a:t>? </a:t>
            </a:r>
            <a:endParaRPr lang="en-US" dirty="0" smtClean="0">
              <a:latin typeface="+mj-lt"/>
            </a:endParaRPr>
          </a:p>
          <a:p>
            <a:endParaRPr lang="en-US" dirty="0" smtClean="0">
              <a:hlinkClick r:id="rId3"/>
            </a:endParaRPr>
          </a:p>
          <a:p>
            <a:endParaRPr lang="en-US" dirty="0"/>
          </a:p>
          <a:p>
            <a:pPr fontAlgn="base"/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6"/>
          </p:nvPr>
        </p:nvSpPr>
        <p:spPr>
          <a:xfrm>
            <a:off x="1079612" y="3147814"/>
            <a:ext cx="3636404" cy="720415"/>
          </a:xfrm>
        </p:spPr>
        <p:txBody>
          <a:bodyPr/>
          <a:lstStyle/>
          <a:p>
            <a:pPr marL="0" indent="0" fontAlgn="base">
              <a:buNone/>
            </a:pPr>
            <a:r>
              <a:rPr lang="en-US" b="1" dirty="0" smtClean="0"/>
              <a:t>HIDA Trainee Network </a:t>
            </a:r>
          </a:p>
        </p:txBody>
      </p:sp>
      <p:sp>
        <p:nvSpPr>
          <p:cNvPr id="5" name="Inhaltsplatzhalter 3"/>
          <p:cNvSpPr txBox="1">
            <a:spLocks/>
          </p:cNvSpPr>
          <p:nvPr/>
        </p:nvSpPr>
        <p:spPr>
          <a:xfrm>
            <a:off x="4463988" y="2776417"/>
            <a:ext cx="3636404" cy="7204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SzPct val="45000"/>
              <a:buFont typeface="StarSymbol"/>
              <a:buChar char="●"/>
            </a:pPr>
            <a:endParaRPr lang="de-DE" dirty="0" smtClean="0"/>
          </a:p>
          <a:p>
            <a:pPr marL="0" lvl="0" indent="0">
              <a:buSzPct val="45000"/>
              <a:buNone/>
            </a:pPr>
            <a:r>
              <a:rPr lang="de-DE" b="1" dirty="0" smtClean="0"/>
              <a:t>Helmholtz </a:t>
            </a:r>
            <a:r>
              <a:rPr lang="de-DE" b="1" dirty="0" err="1"/>
              <a:t>Visiting</a:t>
            </a:r>
            <a:r>
              <a:rPr lang="de-DE" b="1" dirty="0"/>
              <a:t> Researcher Grant </a:t>
            </a:r>
          </a:p>
          <a:p>
            <a:pPr marL="0" indent="0" fontAlgn="base">
              <a:buFont typeface="Wingdings" panose="05000000000000000000" pitchFamily="2" charset="2"/>
              <a:buNone/>
            </a:pPr>
            <a:endParaRPr lang="en-US" dirty="0" smtClean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4"/>
          </p:nvPr>
        </p:nvSpPr>
        <p:spPr>
          <a:xfrm flipV="1">
            <a:off x="600975" y="1670502"/>
            <a:ext cx="2916324" cy="394736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>
              <a:hlinkClick r:id="rId3"/>
            </a:endParaRPr>
          </a:p>
          <a:p>
            <a:endParaRPr lang="en-US" dirty="0"/>
          </a:p>
          <a:p>
            <a:pPr fontAlgn="base"/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4"/>
          </p:nvPr>
        </p:nvSpPr>
        <p:spPr>
          <a:xfrm flipV="1">
            <a:off x="4896036" y="1670502"/>
            <a:ext cx="2916324" cy="394736"/>
          </a:xfrm>
        </p:spPr>
        <p:txBody>
          <a:bodyPr/>
          <a:lstStyle/>
          <a:p>
            <a:endParaRPr lang="en-US" dirty="0" smtClean="0">
              <a:hlinkClick r:id="rId3"/>
            </a:endParaRPr>
          </a:p>
          <a:p>
            <a:endParaRPr lang="en-US" dirty="0"/>
          </a:p>
          <a:p>
            <a:pPr fontAlgn="base"/>
            <a:endParaRPr lang="de-DE" dirty="0"/>
          </a:p>
        </p:txBody>
      </p:sp>
      <p:sp>
        <p:nvSpPr>
          <p:cNvPr id="11" name="Inhaltsplatzhalter 3"/>
          <p:cNvSpPr txBox="1">
            <a:spLocks/>
          </p:cNvSpPr>
          <p:nvPr/>
        </p:nvSpPr>
        <p:spPr>
          <a:xfrm>
            <a:off x="503548" y="1416035"/>
            <a:ext cx="3636404" cy="7204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45000"/>
              <a:buNone/>
            </a:pPr>
            <a:r>
              <a:rPr lang="de-DE" dirty="0"/>
              <a:t>Are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currently</a:t>
            </a:r>
            <a:r>
              <a:rPr lang="de-DE" dirty="0" smtClean="0"/>
              <a:t> </a:t>
            </a:r>
            <a:r>
              <a:rPr lang="de-DE" dirty="0"/>
              <a:t>a </a:t>
            </a:r>
            <a:r>
              <a:rPr lang="de-DE" dirty="0" err="1"/>
              <a:t>researcher</a:t>
            </a:r>
            <a:r>
              <a:rPr lang="de-DE" dirty="0"/>
              <a:t> at a Helmholtz </a:t>
            </a:r>
            <a:r>
              <a:rPr lang="de-DE" dirty="0" smtClean="0"/>
              <a:t>Center? </a:t>
            </a:r>
            <a:endParaRPr lang="de-DE" dirty="0"/>
          </a:p>
          <a:p>
            <a:pPr marL="0" indent="0" fontAlgn="base">
              <a:buFont typeface="Wingdings" panose="05000000000000000000" pitchFamily="2" charset="2"/>
              <a:buNone/>
            </a:pPr>
            <a:endParaRPr lang="en-US" dirty="0" smtClean="0"/>
          </a:p>
        </p:txBody>
      </p:sp>
      <p:sp>
        <p:nvSpPr>
          <p:cNvPr id="13" name="Inhaltsplatzhalter 3"/>
          <p:cNvSpPr txBox="1">
            <a:spLocks/>
          </p:cNvSpPr>
          <p:nvPr/>
        </p:nvSpPr>
        <p:spPr>
          <a:xfrm>
            <a:off x="4338699" y="1405326"/>
            <a:ext cx="3636404" cy="7204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45000"/>
              <a:buNone/>
            </a:pPr>
            <a:r>
              <a:rPr lang="de-DE" dirty="0"/>
              <a:t>Are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 smtClean="0"/>
              <a:t>currently</a:t>
            </a:r>
            <a:r>
              <a:rPr lang="de-DE" dirty="0" smtClean="0"/>
              <a:t> a </a:t>
            </a:r>
            <a:r>
              <a:rPr lang="de-DE" dirty="0" err="1"/>
              <a:t>researcher</a:t>
            </a:r>
            <a:r>
              <a:rPr lang="de-DE" dirty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outside Helmholtz?  </a:t>
            </a:r>
            <a:endParaRPr lang="de-DE" dirty="0"/>
          </a:p>
          <a:p>
            <a:pPr marL="0" indent="0" fontAlgn="base">
              <a:buFont typeface="Wingdings" panose="05000000000000000000" pitchFamily="2" charset="2"/>
              <a:buNone/>
            </a:pPr>
            <a:endParaRPr lang="en-US" dirty="0" smtClean="0"/>
          </a:p>
        </p:txBody>
      </p:sp>
      <p:sp>
        <p:nvSpPr>
          <p:cNvPr id="14" name="Pfeil nach unten 13"/>
          <p:cNvSpPr/>
          <p:nvPr/>
        </p:nvSpPr>
        <p:spPr>
          <a:xfrm>
            <a:off x="1879117" y="2375272"/>
            <a:ext cx="360040" cy="585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 nach unten 14"/>
          <p:cNvSpPr/>
          <p:nvPr/>
        </p:nvSpPr>
        <p:spPr>
          <a:xfrm>
            <a:off x="5724128" y="2390917"/>
            <a:ext cx="360040" cy="585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haltsplatzhalter 3"/>
          <p:cNvSpPr txBox="1">
            <a:spLocks/>
          </p:cNvSpPr>
          <p:nvPr/>
        </p:nvSpPr>
        <p:spPr>
          <a:xfrm>
            <a:off x="431540" y="3785631"/>
            <a:ext cx="5544616" cy="8357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SzPct val="45000"/>
              <a:buFont typeface="StarSymbol"/>
              <a:buChar char="●"/>
            </a:pPr>
            <a:endParaRPr lang="de-DE" dirty="0" smtClean="0"/>
          </a:p>
          <a:p>
            <a:pPr marL="0" lvl="0" indent="0">
              <a:buSzPct val="45000"/>
              <a:buNone/>
            </a:pP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eligibility</a:t>
            </a:r>
            <a:r>
              <a:rPr lang="de-DE" dirty="0" smtClean="0"/>
              <a:t> </a:t>
            </a:r>
            <a:r>
              <a:rPr lang="de-DE" dirty="0" err="1" smtClean="0"/>
              <a:t>inquiries</a:t>
            </a:r>
            <a:r>
              <a:rPr lang="de-DE" dirty="0" smtClean="0"/>
              <a:t>/</a:t>
            </a:r>
            <a:r>
              <a:rPr lang="de-DE" dirty="0" err="1" smtClean="0"/>
              <a:t>if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unsure</a:t>
            </a:r>
            <a:r>
              <a:rPr lang="de-DE" dirty="0" smtClean="0"/>
              <a:t>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funding</a:t>
            </a:r>
            <a:r>
              <a:rPr lang="de-DE" dirty="0" smtClean="0"/>
              <a:t> </a:t>
            </a:r>
            <a:r>
              <a:rPr lang="de-DE" dirty="0" err="1" smtClean="0"/>
              <a:t>line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apply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, </a:t>
            </a:r>
            <a:r>
              <a:rPr lang="de-DE" dirty="0" err="1" smtClean="0"/>
              <a:t>please</a:t>
            </a:r>
            <a:r>
              <a:rPr lang="de-DE" dirty="0" smtClean="0"/>
              <a:t> email: hida@helmholtz.de</a:t>
            </a:r>
            <a:endParaRPr lang="de-DE" dirty="0"/>
          </a:p>
          <a:p>
            <a:pPr marL="0" indent="0" fontAlgn="base">
              <a:buFont typeface="Wingdings" panose="05000000000000000000" pitchFamily="2" charset="2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2234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Research </a:t>
            </a:r>
            <a:r>
              <a:rPr lang="de-DE" dirty="0"/>
              <a:t>G</a:t>
            </a:r>
            <a:r>
              <a:rPr lang="de-DE" dirty="0" smtClean="0"/>
              <a:t>rants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Doctoral</a:t>
            </a:r>
            <a:r>
              <a:rPr lang="de-DE" dirty="0" smtClean="0"/>
              <a:t> </a:t>
            </a:r>
            <a:r>
              <a:rPr lang="de-DE" dirty="0" err="1" smtClean="0"/>
              <a:t>Students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Postdocs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Helmholtz Visiting Researcher Grant and Trainee Network</a:t>
            </a:r>
            <a:endParaRPr lang="en-US" dirty="0"/>
          </a:p>
          <a:p>
            <a:pPr fontAlgn="base"/>
            <a:endParaRPr lang="en-US" sz="1600" b="1" dirty="0" smtClean="0">
              <a:solidFill>
                <a:schemeClr val="tx1"/>
              </a:solidFill>
            </a:endParaRPr>
          </a:p>
          <a:p>
            <a:pPr fontAlgn="base"/>
            <a:r>
              <a:rPr lang="en-US" sz="1600" b="1" dirty="0" smtClean="0">
                <a:solidFill>
                  <a:schemeClr val="tx1"/>
                </a:solidFill>
              </a:rPr>
              <a:t>Who </a:t>
            </a:r>
            <a:r>
              <a:rPr lang="en-US" sz="1600" b="1" dirty="0">
                <a:solidFill>
                  <a:schemeClr val="tx1"/>
                </a:solidFill>
              </a:rPr>
              <a:t>can apply? 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Doctoral </a:t>
            </a:r>
            <a:r>
              <a:rPr lang="en-US" sz="1600" dirty="0">
                <a:solidFill>
                  <a:schemeClr val="tx1"/>
                </a:solidFill>
              </a:rPr>
              <a:t>and post-doctoral </a:t>
            </a:r>
            <a:r>
              <a:rPr lang="en-US" sz="1600" dirty="0" smtClean="0">
                <a:solidFill>
                  <a:schemeClr val="tx1"/>
                </a:solidFill>
              </a:rPr>
              <a:t>researchers (in </a:t>
            </a:r>
            <a:r>
              <a:rPr lang="en-US" sz="1600" dirty="0" smtClean="0">
                <a:solidFill>
                  <a:schemeClr val="tx1"/>
                </a:solidFill>
              </a:rPr>
              <a:t>exceptional cases M.A. </a:t>
            </a:r>
            <a:r>
              <a:rPr lang="en-US" sz="1600" dirty="0" smtClean="0">
                <a:solidFill>
                  <a:schemeClr val="tx1"/>
                </a:solidFill>
              </a:rPr>
              <a:t>holders)</a:t>
            </a:r>
            <a:r>
              <a:rPr lang="en-US" sz="1600" dirty="0">
                <a:solidFill>
                  <a:schemeClr val="tx1"/>
                </a:solidFill>
              </a:rPr>
              <a:t> </a:t>
            </a:r>
            <a:r>
              <a:rPr lang="en-US" sz="1600" dirty="0" smtClean="0">
                <a:solidFill>
                  <a:schemeClr val="tx1"/>
                </a:solidFill>
              </a:rPr>
              <a:t>from </a:t>
            </a:r>
            <a:r>
              <a:rPr lang="en-US" sz="1600" dirty="0" smtClean="0">
                <a:solidFill>
                  <a:schemeClr val="tx1"/>
                </a:solidFill>
              </a:rPr>
              <a:t>inside Helmholtz and from external institutions (universities, research organizations, industry worldwide).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P</a:t>
            </a:r>
            <a:r>
              <a:rPr lang="en-US" sz="1600" dirty="0" smtClean="0">
                <a:solidFill>
                  <a:schemeClr val="tx1"/>
                </a:solidFill>
              </a:rPr>
              <a:t>roject needs to have a </a:t>
            </a:r>
            <a:r>
              <a:rPr lang="en-US" sz="1600" b="1" dirty="0" smtClean="0">
                <a:solidFill>
                  <a:schemeClr val="tx1"/>
                </a:solidFill>
              </a:rPr>
              <a:t>strong link to the (applied) data and information science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Open to all nationalities from German and from international institutions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Duration: 1 to 3 months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Funding </a:t>
            </a:r>
            <a:r>
              <a:rPr lang="en-US" sz="1600" dirty="0">
                <a:solidFill>
                  <a:schemeClr val="tx1"/>
                </a:solidFill>
              </a:rPr>
              <a:t>period: Starts (usually) within the </a:t>
            </a:r>
            <a:r>
              <a:rPr lang="en-US" sz="1600" dirty="0" smtClean="0">
                <a:solidFill>
                  <a:schemeClr val="tx1"/>
                </a:solidFill>
              </a:rPr>
              <a:t>12 </a:t>
            </a:r>
            <a:r>
              <a:rPr lang="en-US" sz="1600" dirty="0">
                <a:solidFill>
                  <a:schemeClr val="tx1"/>
                </a:solidFill>
              </a:rPr>
              <a:t>months after acceptance </a:t>
            </a:r>
            <a:r>
              <a:rPr lang="en-US" sz="1600" dirty="0" smtClean="0">
                <a:solidFill>
                  <a:schemeClr val="tx1"/>
                </a:solidFill>
              </a:rPr>
              <a:t>(selection process takes approx. </a:t>
            </a:r>
            <a:r>
              <a:rPr lang="en-US" sz="1600" dirty="0" smtClean="0">
                <a:solidFill>
                  <a:schemeClr val="tx1"/>
                </a:solidFill>
              </a:rPr>
              <a:t>4 to 5 </a:t>
            </a:r>
            <a:r>
              <a:rPr lang="en-US" sz="1600" dirty="0" smtClean="0">
                <a:solidFill>
                  <a:schemeClr val="tx1"/>
                </a:solidFill>
              </a:rPr>
              <a:t>months)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</a:rPr>
              <a:t>Application </a:t>
            </a:r>
            <a:r>
              <a:rPr lang="en-US" sz="1600" b="1" dirty="0">
                <a:solidFill>
                  <a:schemeClr val="tx1"/>
                </a:solidFill>
              </a:rPr>
              <a:t>Deadline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b="1" dirty="0">
                <a:solidFill>
                  <a:schemeClr val="tx1"/>
                </a:solidFill>
              </a:rPr>
              <a:t>15 March and 15 October (every year)</a:t>
            </a:r>
          </a:p>
          <a:p>
            <a:endParaRPr lang="en-US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95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elfol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itel_Gesundheit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Inhaltsfolie_Gesundheit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itel_Mater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Inhaltsfolie_Mater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Titel_Verkehr und Weltraum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Inhaltsfolie_Verkehr und Weltraum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Titel_Schlüsseltechnologien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Inhaltsfolie_Schlüsseltechnologien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Inhaltsfol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_Inhaltsfol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itelfol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Zwischenfol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Zwischenfoliel_Variant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Inhaltsfol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itel_Energ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Inhaltsfolie_Energ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itel_Erde und Umwelt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Inhaltsfolie_Erde und Umwelt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hz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A2D6E"/>
    </a:accent1>
    <a:accent2>
      <a:srgbClr val="005AA0"/>
    </a:accent2>
    <a:accent3>
      <a:srgbClr val="8CB423"/>
    </a:accent3>
    <a:accent4>
      <a:srgbClr val="5A696E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1229</Words>
  <Application>Microsoft Office PowerPoint</Application>
  <PresentationFormat>Bildschirmpräsentation (16:9)</PresentationFormat>
  <Paragraphs>205</Paragraphs>
  <Slides>13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19</vt:i4>
      </vt:variant>
      <vt:variant>
        <vt:lpstr>Folientitel</vt:lpstr>
      </vt:variant>
      <vt:variant>
        <vt:i4>13</vt:i4>
      </vt:variant>
    </vt:vector>
  </HeadingPairs>
  <TitlesOfParts>
    <vt:vector size="39" baseType="lpstr">
      <vt:lpstr>Arial</vt:lpstr>
      <vt:lpstr>Calibri</vt:lpstr>
      <vt:lpstr>Corporate S</vt:lpstr>
      <vt:lpstr>Hermann Bold</vt:lpstr>
      <vt:lpstr>Source Sans Pro Semibold</vt:lpstr>
      <vt:lpstr>StarSymbol</vt:lpstr>
      <vt:lpstr>Wingdings</vt:lpstr>
      <vt:lpstr>Titelfolie</vt:lpstr>
      <vt:lpstr>1_Titelfolie</vt:lpstr>
      <vt:lpstr>Zwischenfolie</vt:lpstr>
      <vt:lpstr>Zwischenfoliel_Variante</vt:lpstr>
      <vt:lpstr>Inhaltsfolie</vt:lpstr>
      <vt:lpstr>Titel_Energie</vt:lpstr>
      <vt:lpstr>Inhaltsfolie_Energie</vt:lpstr>
      <vt:lpstr>Titel_Erde und Umwelt</vt:lpstr>
      <vt:lpstr>Inhaltsfolie_Erde und Umwelt</vt:lpstr>
      <vt:lpstr>Titel_Gesundheit</vt:lpstr>
      <vt:lpstr>Inhaltsfolie_Gesundheit</vt:lpstr>
      <vt:lpstr>Titel_Materie</vt:lpstr>
      <vt:lpstr>Inhaltsfolie_Materie</vt:lpstr>
      <vt:lpstr>Titel_Verkehr und Weltraum</vt:lpstr>
      <vt:lpstr>Inhaltsfolie_Verkehr und Weltraum</vt:lpstr>
      <vt:lpstr>Titel_Schlüsseltechnologien</vt:lpstr>
      <vt:lpstr>Inhaltsfolie_Schlüsseltechnologien</vt:lpstr>
      <vt:lpstr>1_Inhaltsfolie</vt:lpstr>
      <vt:lpstr>2_Inhaltsfolie</vt:lpstr>
      <vt:lpstr>HIDA RESEARCH GRANTS </vt:lpstr>
      <vt:lpstr>HIDA Research Grants Info Session </vt:lpstr>
      <vt:lpstr>The Helmholtz Association</vt:lpstr>
      <vt:lpstr>Helmholtz Research Centers</vt:lpstr>
      <vt:lpstr>PowerPoint-Präsentation</vt:lpstr>
      <vt:lpstr>Get in touch with HIDA </vt:lpstr>
      <vt:lpstr>Research Grants for Doctoral Students and Postdocs</vt:lpstr>
      <vt:lpstr>Research Grants for Doctoral Students and Postdocs</vt:lpstr>
      <vt:lpstr>Research Grants for Doctoral Students and Postdocs</vt:lpstr>
      <vt:lpstr>Research Grants for Doctoral Students and Postdocs</vt:lpstr>
      <vt:lpstr>Research Grants for Doctoral Students and Postdocs</vt:lpstr>
      <vt:lpstr>Research Grants for Doctoral Students and Postdocs</vt:lpstr>
      <vt:lpstr>Thank you for your attention!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Dazenko, Irina</dc:creator>
  <cp:lastModifiedBy>Weikert, Teresa</cp:lastModifiedBy>
  <cp:revision>763</cp:revision>
  <cp:lastPrinted>2018-09-06T12:56:39Z</cp:lastPrinted>
  <dcterms:created xsi:type="dcterms:W3CDTF">2017-08-27T12:31:56Z</dcterms:created>
  <dcterms:modified xsi:type="dcterms:W3CDTF">2023-01-03T12:38:13Z</dcterms:modified>
</cp:coreProperties>
</file>